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2.xml" ContentType="application/vnd.ms-office.activeX+xml"/>
  <Override PartName="/ppt/activeX/activeX3.xml" ContentType="application/vnd.ms-office.activeX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ppt/activeX/activeX5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6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8" r:id="rId3"/>
    <p:sldId id="256" r:id="rId4"/>
    <p:sldId id="260" r:id="rId5"/>
    <p:sldId id="261" r:id="rId6"/>
    <p:sldId id="262" r:id="rId7"/>
    <p:sldId id="263" r:id="rId8"/>
    <p:sldId id="265" r:id="rId9"/>
    <p:sldId id="264" r:id="rId10"/>
    <p:sldId id="270" r:id="rId11"/>
    <p:sldId id="271" r:id="rId12"/>
    <p:sldId id="266" r:id="rId13"/>
    <p:sldId id="267" r:id="rId14"/>
    <p:sldId id="268" r:id="rId15"/>
    <p:sldId id="26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9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22860"/>
  <ax:ocxPr ax:name="ExtentY" ax:value="1714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0E207-1CF9-44A3-92DE-C6A8FF83B2D7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1A3D2AF-01DF-42AC-A618-8E6898531B67}">
      <dgm:prSet phldrT="[Text]"/>
      <dgm:spPr/>
      <dgm:t>
        <a:bodyPr/>
        <a:lstStyle/>
        <a:p>
          <a:r>
            <a:rPr lang="en-GB" dirty="0" smtClean="0"/>
            <a:t>4</a:t>
          </a:r>
          <a:endParaRPr lang="en-GB" dirty="0"/>
        </a:p>
      </dgm:t>
    </dgm:pt>
    <dgm:pt modelId="{C0370047-A4B1-4579-AD05-CC7F584FDCA7}" type="parTrans" cxnId="{0F12AF18-689A-44B7-A602-A8F224D05E63}">
      <dgm:prSet/>
      <dgm:spPr/>
      <dgm:t>
        <a:bodyPr/>
        <a:lstStyle/>
        <a:p>
          <a:endParaRPr lang="en-GB"/>
        </a:p>
      </dgm:t>
    </dgm:pt>
    <dgm:pt modelId="{81A39680-B47B-490E-91D3-ACA324FF895D}" type="sibTrans" cxnId="{0F12AF18-689A-44B7-A602-A8F224D05E63}">
      <dgm:prSet/>
      <dgm:spPr/>
      <dgm:t>
        <a:bodyPr/>
        <a:lstStyle/>
        <a:p>
          <a:endParaRPr lang="en-GB"/>
        </a:p>
      </dgm:t>
    </dgm:pt>
    <dgm:pt modelId="{30D7DA02-CE01-4360-B1CD-9297ADFD2DE5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All: </a:t>
          </a:r>
          <a:r>
            <a:rPr lang="en-GB" dirty="0" smtClean="0">
              <a:solidFill>
                <a:schemeClr val="tx1"/>
              </a:solidFill>
            </a:rPr>
            <a:t>must be able to state w</a:t>
          </a:r>
          <a:r>
            <a:rPr lang="en-GB" altLang="en-US" b="0" dirty="0" smtClean="0">
              <a:solidFill>
                <a:schemeClr val="tx1"/>
              </a:solidFill>
            </a:rPr>
            <a:t>hat is meant by an ‘arms race’</a:t>
          </a:r>
          <a:endParaRPr lang="en-GB" b="0" dirty="0">
            <a:solidFill>
              <a:schemeClr val="tx1"/>
            </a:solidFill>
          </a:endParaRPr>
        </a:p>
      </dgm:t>
    </dgm:pt>
    <dgm:pt modelId="{CB8207F3-2AA1-4B95-87DE-2B09C1236153}" type="parTrans" cxnId="{C5242637-E668-4E8B-B4E0-0271518CD872}">
      <dgm:prSet/>
      <dgm:spPr/>
      <dgm:t>
        <a:bodyPr/>
        <a:lstStyle/>
        <a:p>
          <a:endParaRPr lang="en-GB"/>
        </a:p>
      </dgm:t>
    </dgm:pt>
    <dgm:pt modelId="{AD440F15-23C0-453B-9926-6D5DD4BAA01F}" type="sibTrans" cxnId="{C5242637-E668-4E8B-B4E0-0271518CD872}">
      <dgm:prSet/>
      <dgm:spPr/>
      <dgm:t>
        <a:bodyPr/>
        <a:lstStyle/>
        <a:p>
          <a:endParaRPr lang="en-GB"/>
        </a:p>
      </dgm:t>
    </dgm:pt>
    <dgm:pt modelId="{6AAD0923-08A0-4E95-9D37-B6BBDE422669}">
      <dgm:prSet phldrT="[Text]"/>
      <dgm:spPr/>
      <dgm:t>
        <a:bodyPr/>
        <a:lstStyle/>
        <a:p>
          <a:r>
            <a:rPr lang="en-GB" dirty="0" smtClean="0"/>
            <a:t>5</a:t>
          </a:r>
          <a:endParaRPr lang="en-GB" dirty="0"/>
        </a:p>
      </dgm:t>
    </dgm:pt>
    <dgm:pt modelId="{7A8F31EB-452C-4ECC-8D72-05E5E60E0529}" type="parTrans" cxnId="{5357B3F7-2218-4C3C-ACCE-6183F5F4DD3F}">
      <dgm:prSet/>
      <dgm:spPr/>
      <dgm:t>
        <a:bodyPr/>
        <a:lstStyle/>
        <a:p>
          <a:endParaRPr lang="en-GB"/>
        </a:p>
      </dgm:t>
    </dgm:pt>
    <dgm:pt modelId="{BD6E673E-FBDB-457B-B930-FB8341669FA2}" type="sibTrans" cxnId="{5357B3F7-2218-4C3C-ACCE-6183F5F4DD3F}">
      <dgm:prSet/>
      <dgm:spPr/>
      <dgm:t>
        <a:bodyPr/>
        <a:lstStyle/>
        <a:p>
          <a:endParaRPr lang="en-GB"/>
        </a:p>
      </dgm:t>
    </dgm:pt>
    <dgm:pt modelId="{88EE44C5-AB93-4720-ADE5-52F70B3CCC08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Most: </a:t>
          </a:r>
          <a:r>
            <a:rPr lang="en-GB" b="0" dirty="0" smtClean="0">
              <a:solidFill>
                <a:schemeClr val="tx1"/>
              </a:solidFill>
            </a:rPr>
            <a:t>should explain how the ‘arms race’ led to tensions in Europe</a:t>
          </a:r>
          <a:endParaRPr lang="en-GB" dirty="0">
            <a:solidFill>
              <a:schemeClr val="tx1"/>
            </a:solidFill>
          </a:endParaRPr>
        </a:p>
      </dgm:t>
    </dgm:pt>
    <dgm:pt modelId="{413C6394-8E5D-4CF2-B6DE-BFA4650C905B}" type="parTrans" cxnId="{B831488D-D305-42B9-8248-584719A9F8C6}">
      <dgm:prSet/>
      <dgm:spPr/>
      <dgm:t>
        <a:bodyPr/>
        <a:lstStyle/>
        <a:p>
          <a:endParaRPr lang="en-GB"/>
        </a:p>
      </dgm:t>
    </dgm:pt>
    <dgm:pt modelId="{ED895F77-A082-4734-A049-8AB0F0F9ECC2}" type="sibTrans" cxnId="{B831488D-D305-42B9-8248-584719A9F8C6}">
      <dgm:prSet/>
      <dgm:spPr/>
      <dgm:t>
        <a:bodyPr/>
        <a:lstStyle/>
        <a:p>
          <a:endParaRPr lang="en-GB"/>
        </a:p>
      </dgm:t>
    </dgm:pt>
    <dgm:pt modelId="{0DF9EAFB-B1D1-4D3D-BBDA-9C50CC956BDB}">
      <dgm:prSet phldrT="[Text]"/>
      <dgm:spPr/>
      <dgm:t>
        <a:bodyPr/>
        <a:lstStyle/>
        <a:p>
          <a:r>
            <a:rPr lang="en-GB" dirty="0" smtClean="0"/>
            <a:t>6</a:t>
          </a:r>
          <a:endParaRPr lang="en-GB" dirty="0"/>
        </a:p>
      </dgm:t>
    </dgm:pt>
    <dgm:pt modelId="{7A50B488-032E-4195-94F8-71ADF98FA42E}" type="parTrans" cxnId="{3ACCD72F-EE02-455D-93AC-5ED76A987361}">
      <dgm:prSet/>
      <dgm:spPr/>
      <dgm:t>
        <a:bodyPr/>
        <a:lstStyle/>
        <a:p>
          <a:endParaRPr lang="en-GB"/>
        </a:p>
      </dgm:t>
    </dgm:pt>
    <dgm:pt modelId="{3F8E811B-8ED1-4233-B558-8C03895A126C}" type="sibTrans" cxnId="{3ACCD72F-EE02-455D-93AC-5ED76A987361}">
      <dgm:prSet/>
      <dgm:spPr/>
      <dgm:t>
        <a:bodyPr/>
        <a:lstStyle/>
        <a:p>
          <a:endParaRPr lang="en-GB"/>
        </a:p>
      </dgm:t>
    </dgm:pt>
    <dgm:pt modelId="{E4851F89-4571-4488-BCC3-CE8578B6A1B2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Some: </a:t>
          </a:r>
          <a:r>
            <a:rPr lang="en-GB" b="0" dirty="0" smtClean="0">
              <a:solidFill>
                <a:schemeClr val="tx1"/>
              </a:solidFill>
            </a:rPr>
            <a:t>could evaluate the </a:t>
          </a:r>
          <a:r>
            <a:rPr lang="en-GB" altLang="en-US" b="0" dirty="0" smtClean="0">
              <a:solidFill>
                <a:schemeClr val="tx1"/>
              </a:solidFill>
            </a:rPr>
            <a:t>implications of the arms race and Germany’ desire for an empire (imperialism) on the outbreak of WWI</a:t>
          </a:r>
          <a:endParaRPr lang="en-GB" b="0" dirty="0">
            <a:solidFill>
              <a:schemeClr val="tx1"/>
            </a:solidFill>
          </a:endParaRPr>
        </a:p>
      </dgm:t>
    </dgm:pt>
    <dgm:pt modelId="{C8F4A73A-E710-40BA-B540-C322B878B112}" type="parTrans" cxnId="{959FC16B-79D4-4645-B76B-8D182064C5A2}">
      <dgm:prSet/>
      <dgm:spPr/>
      <dgm:t>
        <a:bodyPr/>
        <a:lstStyle/>
        <a:p>
          <a:endParaRPr lang="en-GB"/>
        </a:p>
      </dgm:t>
    </dgm:pt>
    <dgm:pt modelId="{EC8D5F42-287D-40DA-A5F9-2451CCE8935B}" type="sibTrans" cxnId="{959FC16B-79D4-4645-B76B-8D182064C5A2}">
      <dgm:prSet/>
      <dgm:spPr/>
      <dgm:t>
        <a:bodyPr/>
        <a:lstStyle/>
        <a:p>
          <a:endParaRPr lang="en-GB"/>
        </a:p>
      </dgm:t>
    </dgm:pt>
    <dgm:pt modelId="{1E64111B-57AC-4B36-ACD8-D83A5FD03DEF}" type="pres">
      <dgm:prSet presAssocID="{79F0E207-1CF9-44A3-92DE-C6A8FF83B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35B2B0-AD8B-4A5E-8279-7733D47678EB}" type="pres">
      <dgm:prSet presAssocID="{51A3D2AF-01DF-42AC-A618-8E6898531B67}" presName="composite" presStyleCnt="0"/>
      <dgm:spPr/>
      <dgm:t>
        <a:bodyPr/>
        <a:lstStyle/>
        <a:p>
          <a:endParaRPr lang="en-GB"/>
        </a:p>
      </dgm:t>
    </dgm:pt>
    <dgm:pt modelId="{C2BC69FB-174B-4FC2-869E-BA2FC787FF08}" type="pres">
      <dgm:prSet presAssocID="{51A3D2AF-01DF-42AC-A618-8E6898531B6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1642A2-8AB3-4696-B064-316CBD62143E}" type="pres">
      <dgm:prSet presAssocID="{51A3D2AF-01DF-42AC-A618-8E6898531B67}" presName="descendantText" presStyleLbl="alignAcc1" presStyleIdx="0" presStyleCnt="3" custLinFactNeighborY="-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5A73A-7784-413B-95F6-5E6D7F8E381A}" type="pres">
      <dgm:prSet presAssocID="{81A39680-B47B-490E-91D3-ACA324FF895D}" presName="sp" presStyleCnt="0"/>
      <dgm:spPr/>
      <dgm:t>
        <a:bodyPr/>
        <a:lstStyle/>
        <a:p>
          <a:endParaRPr lang="en-GB"/>
        </a:p>
      </dgm:t>
    </dgm:pt>
    <dgm:pt modelId="{7E804FB3-67A4-4AC8-ABEC-0FF5C9B7864C}" type="pres">
      <dgm:prSet presAssocID="{6AAD0923-08A0-4E95-9D37-B6BBDE422669}" presName="composite" presStyleCnt="0"/>
      <dgm:spPr/>
      <dgm:t>
        <a:bodyPr/>
        <a:lstStyle/>
        <a:p>
          <a:endParaRPr lang="en-GB"/>
        </a:p>
      </dgm:t>
    </dgm:pt>
    <dgm:pt modelId="{F3036B5A-D9CA-4116-870B-7DD49C8D29C1}" type="pres">
      <dgm:prSet presAssocID="{6AAD0923-08A0-4E95-9D37-B6BBDE4226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9086A1-6B5C-4FA3-935C-910BEC1849DB}" type="pres">
      <dgm:prSet presAssocID="{6AAD0923-08A0-4E95-9D37-B6BBDE422669}" presName="descendantText" presStyleLbl="alignAcc1" presStyleIdx="1" presStyleCnt="3" custLinFactNeighborX="1633" custLinFactNeighborY="12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941832-ABDC-46B1-8171-95A87FFD9BED}" type="pres">
      <dgm:prSet presAssocID="{BD6E673E-FBDB-457B-B930-FB8341669FA2}" presName="sp" presStyleCnt="0"/>
      <dgm:spPr/>
      <dgm:t>
        <a:bodyPr/>
        <a:lstStyle/>
        <a:p>
          <a:endParaRPr lang="en-GB"/>
        </a:p>
      </dgm:t>
    </dgm:pt>
    <dgm:pt modelId="{B77BC615-C35D-4CC4-896E-C19F46D42747}" type="pres">
      <dgm:prSet presAssocID="{0DF9EAFB-B1D1-4D3D-BBDA-9C50CC956BDB}" presName="composite" presStyleCnt="0"/>
      <dgm:spPr/>
      <dgm:t>
        <a:bodyPr/>
        <a:lstStyle/>
        <a:p>
          <a:endParaRPr lang="en-GB"/>
        </a:p>
      </dgm:t>
    </dgm:pt>
    <dgm:pt modelId="{D4D73895-C29F-4F80-B8A1-788335F8C50B}" type="pres">
      <dgm:prSet presAssocID="{0DF9EAFB-B1D1-4D3D-BBDA-9C50CC956B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3D0116-F829-4A82-8BB7-10D9A6F5B9DD}" type="pres">
      <dgm:prSet presAssocID="{0DF9EAFB-B1D1-4D3D-BBDA-9C50CC956B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522397-C43F-42A3-929E-FA86F9D778D4}" type="presOf" srcId="{6AAD0923-08A0-4E95-9D37-B6BBDE422669}" destId="{F3036B5A-D9CA-4116-870B-7DD49C8D29C1}" srcOrd="0" destOrd="0" presId="urn:microsoft.com/office/officeart/2005/8/layout/chevron2"/>
    <dgm:cxn modelId="{1466D3D9-CC23-481B-9341-A23E0D99711F}" type="presOf" srcId="{79F0E207-1CF9-44A3-92DE-C6A8FF83B2D7}" destId="{1E64111B-57AC-4B36-ACD8-D83A5FD03DEF}" srcOrd="0" destOrd="0" presId="urn:microsoft.com/office/officeart/2005/8/layout/chevron2"/>
    <dgm:cxn modelId="{822FEA4C-623E-4FAA-9EE5-B96B2350331A}" type="presOf" srcId="{0DF9EAFB-B1D1-4D3D-BBDA-9C50CC956BDB}" destId="{D4D73895-C29F-4F80-B8A1-788335F8C50B}" srcOrd="0" destOrd="0" presId="urn:microsoft.com/office/officeart/2005/8/layout/chevron2"/>
    <dgm:cxn modelId="{5357B3F7-2218-4C3C-ACCE-6183F5F4DD3F}" srcId="{79F0E207-1CF9-44A3-92DE-C6A8FF83B2D7}" destId="{6AAD0923-08A0-4E95-9D37-B6BBDE422669}" srcOrd="1" destOrd="0" parTransId="{7A8F31EB-452C-4ECC-8D72-05E5E60E0529}" sibTransId="{BD6E673E-FBDB-457B-B930-FB8341669FA2}"/>
    <dgm:cxn modelId="{F5678461-5A7A-4F31-935C-4923C962FDA9}" type="presOf" srcId="{30D7DA02-CE01-4360-B1CD-9297ADFD2DE5}" destId="{151642A2-8AB3-4696-B064-316CBD62143E}" srcOrd="0" destOrd="0" presId="urn:microsoft.com/office/officeart/2005/8/layout/chevron2"/>
    <dgm:cxn modelId="{C5242637-E668-4E8B-B4E0-0271518CD872}" srcId="{51A3D2AF-01DF-42AC-A618-8E6898531B67}" destId="{30D7DA02-CE01-4360-B1CD-9297ADFD2DE5}" srcOrd="0" destOrd="0" parTransId="{CB8207F3-2AA1-4B95-87DE-2B09C1236153}" sibTransId="{AD440F15-23C0-453B-9926-6D5DD4BAA01F}"/>
    <dgm:cxn modelId="{B831488D-D305-42B9-8248-584719A9F8C6}" srcId="{6AAD0923-08A0-4E95-9D37-B6BBDE422669}" destId="{88EE44C5-AB93-4720-ADE5-52F70B3CCC08}" srcOrd="0" destOrd="0" parTransId="{413C6394-8E5D-4CF2-B6DE-BFA4650C905B}" sibTransId="{ED895F77-A082-4734-A049-8AB0F0F9ECC2}"/>
    <dgm:cxn modelId="{3ACCD72F-EE02-455D-93AC-5ED76A987361}" srcId="{79F0E207-1CF9-44A3-92DE-C6A8FF83B2D7}" destId="{0DF9EAFB-B1D1-4D3D-BBDA-9C50CC956BDB}" srcOrd="2" destOrd="0" parTransId="{7A50B488-032E-4195-94F8-71ADF98FA42E}" sibTransId="{3F8E811B-8ED1-4233-B558-8C03895A126C}"/>
    <dgm:cxn modelId="{0F12AF18-689A-44B7-A602-A8F224D05E63}" srcId="{79F0E207-1CF9-44A3-92DE-C6A8FF83B2D7}" destId="{51A3D2AF-01DF-42AC-A618-8E6898531B67}" srcOrd="0" destOrd="0" parTransId="{C0370047-A4B1-4579-AD05-CC7F584FDCA7}" sibTransId="{81A39680-B47B-490E-91D3-ACA324FF895D}"/>
    <dgm:cxn modelId="{E413B871-9E90-4528-9B93-AC4546D27A88}" type="presOf" srcId="{51A3D2AF-01DF-42AC-A618-8E6898531B67}" destId="{C2BC69FB-174B-4FC2-869E-BA2FC787FF08}" srcOrd="0" destOrd="0" presId="urn:microsoft.com/office/officeart/2005/8/layout/chevron2"/>
    <dgm:cxn modelId="{959FC16B-79D4-4645-B76B-8D182064C5A2}" srcId="{0DF9EAFB-B1D1-4D3D-BBDA-9C50CC956BDB}" destId="{E4851F89-4571-4488-BCC3-CE8578B6A1B2}" srcOrd="0" destOrd="0" parTransId="{C8F4A73A-E710-40BA-B540-C322B878B112}" sibTransId="{EC8D5F42-287D-40DA-A5F9-2451CCE8935B}"/>
    <dgm:cxn modelId="{AAF74CA5-DF1C-46EA-BFCB-1AE9980EF3BB}" type="presOf" srcId="{E4851F89-4571-4488-BCC3-CE8578B6A1B2}" destId="{A23D0116-F829-4A82-8BB7-10D9A6F5B9DD}" srcOrd="0" destOrd="0" presId="urn:microsoft.com/office/officeart/2005/8/layout/chevron2"/>
    <dgm:cxn modelId="{F8709D81-A56B-46D9-8B25-D8329C5439E8}" type="presOf" srcId="{88EE44C5-AB93-4720-ADE5-52F70B3CCC08}" destId="{ED9086A1-6B5C-4FA3-935C-910BEC1849DB}" srcOrd="0" destOrd="0" presId="urn:microsoft.com/office/officeart/2005/8/layout/chevron2"/>
    <dgm:cxn modelId="{A21EA349-3EC3-467E-A749-36D78E7604CC}" type="presParOf" srcId="{1E64111B-57AC-4B36-ACD8-D83A5FD03DEF}" destId="{5F35B2B0-AD8B-4A5E-8279-7733D47678EB}" srcOrd="0" destOrd="0" presId="urn:microsoft.com/office/officeart/2005/8/layout/chevron2"/>
    <dgm:cxn modelId="{1C6061F0-5648-4231-9268-EAAD0D0181F4}" type="presParOf" srcId="{5F35B2B0-AD8B-4A5E-8279-7733D47678EB}" destId="{C2BC69FB-174B-4FC2-869E-BA2FC787FF08}" srcOrd="0" destOrd="0" presId="urn:microsoft.com/office/officeart/2005/8/layout/chevron2"/>
    <dgm:cxn modelId="{8079B953-E3CF-47E8-AD02-8431DD7F7CF6}" type="presParOf" srcId="{5F35B2B0-AD8B-4A5E-8279-7733D47678EB}" destId="{151642A2-8AB3-4696-B064-316CBD62143E}" srcOrd="1" destOrd="0" presId="urn:microsoft.com/office/officeart/2005/8/layout/chevron2"/>
    <dgm:cxn modelId="{020F99D4-E773-4D1B-BF26-DA234A2075F7}" type="presParOf" srcId="{1E64111B-57AC-4B36-ACD8-D83A5FD03DEF}" destId="{BC85A73A-7784-413B-95F6-5E6D7F8E381A}" srcOrd="1" destOrd="0" presId="urn:microsoft.com/office/officeart/2005/8/layout/chevron2"/>
    <dgm:cxn modelId="{C3B8660C-0401-411F-BD86-F76C33D894CB}" type="presParOf" srcId="{1E64111B-57AC-4B36-ACD8-D83A5FD03DEF}" destId="{7E804FB3-67A4-4AC8-ABEC-0FF5C9B7864C}" srcOrd="2" destOrd="0" presId="urn:microsoft.com/office/officeart/2005/8/layout/chevron2"/>
    <dgm:cxn modelId="{07696151-C2A3-4076-960D-B7D9BC73B831}" type="presParOf" srcId="{7E804FB3-67A4-4AC8-ABEC-0FF5C9B7864C}" destId="{F3036B5A-D9CA-4116-870B-7DD49C8D29C1}" srcOrd="0" destOrd="0" presId="urn:microsoft.com/office/officeart/2005/8/layout/chevron2"/>
    <dgm:cxn modelId="{EE6284B1-A794-40F7-84A5-8612411DC448}" type="presParOf" srcId="{7E804FB3-67A4-4AC8-ABEC-0FF5C9B7864C}" destId="{ED9086A1-6B5C-4FA3-935C-910BEC1849DB}" srcOrd="1" destOrd="0" presId="urn:microsoft.com/office/officeart/2005/8/layout/chevron2"/>
    <dgm:cxn modelId="{40259FEA-4382-452F-A387-8445758C0EA2}" type="presParOf" srcId="{1E64111B-57AC-4B36-ACD8-D83A5FD03DEF}" destId="{51941832-ABDC-46B1-8171-95A87FFD9BED}" srcOrd="3" destOrd="0" presId="urn:microsoft.com/office/officeart/2005/8/layout/chevron2"/>
    <dgm:cxn modelId="{E1E43BD9-4CEE-4476-B63D-4CC95C8F2F12}" type="presParOf" srcId="{1E64111B-57AC-4B36-ACD8-D83A5FD03DEF}" destId="{B77BC615-C35D-4CC4-896E-C19F46D42747}" srcOrd="4" destOrd="0" presId="urn:microsoft.com/office/officeart/2005/8/layout/chevron2"/>
    <dgm:cxn modelId="{DA183776-77CA-4D6B-8109-C2D9CF353647}" type="presParOf" srcId="{B77BC615-C35D-4CC4-896E-C19F46D42747}" destId="{D4D73895-C29F-4F80-B8A1-788335F8C50B}" srcOrd="0" destOrd="0" presId="urn:microsoft.com/office/officeart/2005/8/layout/chevron2"/>
    <dgm:cxn modelId="{97FDB74F-3D91-4799-BA79-40C886FCBD6F}" type="presParOf" srcId="{B77BC615-C35D-4CC4-896E-C19F46D42747}" destId="{A23D0116-F829-4A82-8BB7-10D9A6F5B9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0E207-1CF9-44A3-92DE-C6A8FF83B2D7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1A3D2AF-01DF-42AC-A618-8E6898531B67}">
      <dgm:prSet phldrT="[Text]"/>
      <dgm:spPr/>
      <dgm:t>
        <a:bodyPr/>
        <a:lstStyle/>
        <a:p>
          <a:r>
            <a:rPr lang="en-GB" dirty="0" smtClean="0"/>
            <a:t>4</a:t>
          </a:r>
          <a:endParaRPr lang="en-GB" dirty="0"/>
        </a:p>
      </dgm:t>
    </dgm:pt>
    <dgm:pt modelId="{C0370047-A4B1-4579-AD05-CC7F584FDCA7}" type="parTrans" cxnId="{0F12AF18-689A-44B7-A602-A8F224D05E63}">
      <dgm:prSet/>
      <dgm:spPr/>
      <dgm:t>
        <a:bodyPr/>
        <a:lstStyle/>
        <a:p>
          <a:endParaRPr lang="en-GB"/>
        </a:p>
      </dgm:t>
    </dgm:pt>
    <dgm:pt modelId="{81A39680-B47B-490E-91D3-ACA324FF895D}" type="sibTrans" cxnId="{0F12AF18-689A-44B7-A602-A8F224D05E63}">
      <dgm:prSet/>
      <dgm:spPr/>
      <dgm:t>
        <a:bodyPr/>
        <a:lstStyle/>
        <a:p>
          <a:endParaRPr lang="en-GB"/>
        </a:p>
      </dgm:t>
    </dgm:pt>
    <dgm:pt modelId="{30D7DA02-CE01-4360-B1CD-9297ADFD2DE5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All: </a:t>
          </a:r>
          <a:r>
            <a:rPr lang="en-GB" dirty="0" smtClean="0">
              <a:solidFill>
                <a:schemeClr val="tx1"/>
              </a:solidFill>
            </a:rPr>
            <a:t>must be able to state w</a:t>
          </a:r>
          <a:r>
            <a:rPr lang="en-GB" altLang="en-US" b="0" dirty="0" smtClean="0">
              <a:solidFill>
                <a:schemeClr val="tx1"/>
              </a:solidFill>
            </a:rPr>
            <a:t>hat is meant by an ‘arms race’</a:t>
          </a:r>
          <a:endParaRPr lang="en-GB" b="0" dirty="0">
            <a:solidFill>
              <a:schemeClr val="tx1"/>
            </a:solidFill>
          </a:endParaRPr>
        </a:p>
      </dgm:t>
    </dgm:pt>
    <dgm:pt modelId="{CB8207F3-2AA1-4B95-87DE-2B09C1236153}" type="parTrans" cxnId="{C5242637-E668-4E8B-B4E0-0271518CD872}">
      <dgm:prSet/>
      <dgm:spPr/>
      <dgm:t>
        <a:bodyPr/>
        <a:lstStyle/>
        <a:p>
          <a:endParaRPr lang="en-GB"/>
        </a:p>
      </dgm:t>
    </dgm:pt>
    <dgm:pt modelId="{AD440F15-23C0-453B-9926-6D5DD4BAA01F}" type="sibTrans" cxnId="{C5242637-E668-4E8B-B4E0-0271518CD872}">
      <dgm:prSet/>
      <dgm:spPr/>
      <dgm:t>
        <a:bodyPr/>
        <a:lstStyle/>
        <a:p>
          <a:endParaRPr lang="en-GB"/>
        </a:p>
      </dgm:t>
    </dgm:pt>
    <dgm:pt modelId="{6AAD0923-08A0-4E95-9D37-B6BBDE422669}">
      <dgm:prSet phldrT="[Text]"/>
      <dgm:spPr/>
      <dgm:t>
        <a:bodyPr/>
        <a:lstStyle/>
        <a:p>
          <a:r>
            <a:rPr lang="en-GB" dirty="0" smtClean="0"/>
            <a:t>5</a:t>
          </a:r>
          <a:endParaRPr lang="en-GB" dirty="0"/>
        </a:p>
      </dgm:t>
    </dgm:pt>
    <dgm:pt modelId="{7A8F31EB-452C-4ECC-8D72-05E5E60E0529}" type="parTrans" cxnId="{5357B3F7-2218-4C3C-ACCE-6183F5F4DD3F}">
      <dgm:prSet/>
      <dgm:spPr/>
      <dgm:t>
        <a:bodyPr/>
        <a:lstStyle/>
        <a:p>
          <a:endParaRPr lang="en-GB"/>
        </a:p>
      </dgm:t>
    </dgm:pt>
    <dgm:pt modelId="{BD6E673E-FBDB-457B-B930-FB8341669FA2}" type="sibTrans" cxnId="{5357B3F7-2218-4C3C-ACCE-6183F5F4DD3F}">
      <dgm:prSet/>
      <dgm:spPr/>
      <dgm:t>
        <a:bodyPr/>
        <a:lstStyle/>
        <a:p>
          <a:endParaRPr lang="en-GB"/>
        </a:p>
      </dgm:t>
    </dgm:pt>
    <dgm:pt modelId="{88EE44C5-AB93-4720-ADE5-52F70B3CCC08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Most: </a:t>
          </a:r>
          <a:r>
            <a:rPr lang="en-GB" b="0" dirty="0" smtClean="0">
              <a:solidFill>
                <a:schemeClr val="tx1"/>
              </a:solidFill>
            </a:rPr>
            <a:t>should explain how the ‘arms race’ led to tensions in Europe</a:t>
          </a:r>
          <a:endParaRPr lang="en-GB" dirty="0">
            <a:solidFill>
              <a:schemeClr val="tx1"/>
            </a:solidFill>
          </a:endParaRPr>
        </a:p>
      </dgm:t>
    </dgm:pt>
    <dgm:pt modelId="{413C6394-8E5D-4CF2-B6DE-BFA4650C905B}" type="parTrans" cxnId="{B831488D-D305-42B9-8248-584719A9F8C6}">
      <dgm:prSet/>
      <dgm:spPr/>
      <dgm:t>
        <a:bodyPr/>
        <a:lstStyle/>
        <a:p>
          <a:endParaRPr lang="en-GB"/>
        </a:p>
      </dgm:t>
    </dgm:pt>
    <dgm:pt modelId="{ED895F77-A082-4734-A049-8AB0F0F9ECC2}" type="sibTrans" cxnId="{B831488D-D305-42B9-8248-584719A9F8C6}">
      <dgm:prSet/>
      <dgm:spPr/>
      <dgm:t>
        <a:bodyPr/>
        <a:lstStyle/>
        <a:p>
          <a:endParaRPr lang="en-GB"/>
        </a:p>
      </dgm:t>
    </dgm:pt>
    <dgm:pt modelId="{0DF9EAFB-B1D1-4D3D-BBDA-9C50CC956BDB}">
      <dgm:prSet phldrT="[Text]"/>
      <dgm:spPr/>
      <dgm:t>
        <a:bodyPr/>
        <a:lstStyle/>
        <a:p>
          <a:r>
            <a:rPr lang="en-GB" dirty="0" smtClean="0"/>
            <a:t>6</a:t>
          </a:r>
          <a:endParaRPr lang="en-GB" dirty="0"/>
        </a:p>
      </dgm:t>
    </dgm:pt>
    <dgm:pt modelId="{7A50B488-032E-4195-94F8-71ADF98FA42E}" type="parTrans" cxnId="{3ACCD72F-EE02-455D-93AC-5ED76A987361}">
      <dgm:prSet/>
      <dgm:spPr/>
      <dgm:t>
        <a:bodyPr/>
        <a:lstStyle/>
        <a:p>
          <a:endParaRPr lang="en-GB"/>
        </a:p>
      </dgm:t>
    </dgm:pt>
    <dgm:pt modelId="{3F8E811B-8ED1-4233-B558-8C03895A126C}" type="sibTrans" cxnId="{3ACCD72F-EE02-455D-93AC-5ED76A987361}">
      <dgm:prSet/>
      <dgm:spPr/>
      <dgm:t>
        <a:bodyPr/>
        <a:lstStyle/>
        <a:p>
          <a:endParaRPr lang="en-GB"/>
        </a:p>
      </dgm:t>
    </dgm:pt>
    <dgm:pt modelId="{E4851F89-4571-4488-BCC3-CE8578B6A1B2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Some: </a:t>
          </a:r>
          <a:r>
            <a:rPr lang="en-GB" b="0" dirty="0" smtClean="0">
              <a:solidFill>
                <a:schemeClr val="tx1"/>
              </a:solidFill>
            </a:rPr>
            <a:t>could evaluate the </a:t>
          </a:r>
          <a:r>
            <a:rPr lang="en-GB" altLang="en-US" b="0" dirty="0" smtClean="0">
              <a:solidFill>
                <a:schemeClr val="tx1"/>
              </a:solidFill>
            </a:rPr>
            <a:t>implications of the arms race and Germany’ desire for an empire (imperialism) on the outbreak of WWI</a:t>
          </a:r>
          <a:endParaRPr lang="en-GB" b="0" dirty="0">
            <a:solidFill>
              <a:schemeClr val="tx1"/>
            </a:solidFill>
          </a:endParaRPr>
        </a:p>
      </dgm:t>
    </dgm:pt>
    <dgm:pt modelId="{C8F4A73A-E710-40BA-B540-C322B878B112}" type="parTrans" cxnId="{959FC16B-79D4-4645-B76B-8D182064C5A2}">
      <dgm:prSet/>
      <dgm:spPr/>
      <dgm:t>
        <a:bodyPr/>
        <a:lstStyle/>
        <a:p>
          <a:endParaRPr lang="en-GB"/>
        </a:p>
      </dgm:t>
    </dgm:pt>
    <dgm:pt modelId="{EC8D5F42-287D-40DA-A5F9-2451CCE8935B}" type="sibTrans" cxnId="{959FC16B-79D4-4645-B76B-8D182064C5A2}">
      <dgm:prSet/>
      <dgm:spPr/>
      <dgm:t>
        <a:bodyPr/>
        <a:lstStyle/>
        <a:p>
          <a:endParaRPr lang="en-GB"/>
        </a:p>
      </dgm:t>
    </dgm:pt>
    <dgm:pt modelId="{1E64111B-57AC-4B36-ACD8-D83A5FD03DEF}" type="pres">
      <dgm:prSet presAssocID="{79F0E207-1CF9-44A3-92DE-C6A8FF83B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35B2B0-AD8B-4A5E-8279-7733D47678EB}" type="pres">
      <dgm:prSet presAssocID="{51A3D2AF-01DF-42AC-A618-8E6898531B67}" presName="composite" presStyleCnt="0"/>
      <dgm:spPr/>
      <dgm:t>
        <a:bodyPr/>
        <a:lstStyle/>
        <a:p>
          <a:endParaRPr lang="en-GB"/>
        </a:p>
      </dgm:t>
    </dgm:pt>
    <dgm:pt modelId="{C2BC69FB-174B-4FC2-869E-BA2FC787FF08}" type="pres">
      <dgm:prSet presAssocID="{51A3D2AF-01DF-42AC-A618-8E6898531B6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1642A2-8AB3-4696-B064-316CBD62143E}" type="pres">
      <dgm:prSet presAssocID="{51A3D2AF-01DF-42AC-A618-8E6898531B67}" presName="descendantText" presStyleLbl="alignAcc1" presStyleIdx="0" presStyleCnt="3" custLinFactNeighborY="-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5A73A-7784-413B-95F6-5E6D7F8E381A}" type="pres">
      <dgm:prSet presAssocID="{81A39680-B47B-490E-91D3-ACA324FF895D}" presName="sp" presStyleCnt="0"/>
      <dgm:spPr/>
      <dgm:t>
        <a:bodyPr/>
        <a:lstStyle/>
        <a:p>
          <a:endParaRPr lang="en-GB"/>
        </a:p>
      </dgm:t>
    </dgm:pt>
    <dgm:pt modelId="{7E804FB3-67A4-4AC8-ABEC-0FF5C9B7864C}" type="pres">
      <dgm:prSet presAssocID="{6AAD0923-08A0-4E95-9D37-B6BBDE422669}" presName="composite" presStyleCnt="0"/>
      <dgm:spPr/>
      <dgm:t>
        <a:bodyPr/>
        <a:lstStyle/>
        <a:p>
          <a:endParaRPr lang="en-GB"/>
        </a:p>
      </dgm:t>
    </dgm:pt>
    <dgm:pt modelId="{F3036B5A-D9CA-4116-870B-7DD49C8D29C1}" type="pres">
      <dgm:prSet presAssocID="{6AAD0923-08A0-4E95-9D37-B6BBDE4226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9086A1-6B5C-4FA3-935C-910BEC1849DB}" type="pres">
      <dgm:prSet presAssocID="{6AAD0923-08A0-4E95-9D37-B6BBDE422669}" presName="descendantText" presStyleLbl="alignAcc1" presStyleIdx="1" presStyleCnt="3" custLinFactNeighborX="1633" custLinFactNeighborY="12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941832-ABDC-46B1-8171-95A87FFD9BED}" type="pres">
      <dgm:prSet presAssocID="{BD6E673E-FBDB-457B-B930-FB8341669FA2}" presName="sp" presStyleCnt="0"/>
      <dgm:spPr/>
      <dgm:t>
        <a:bodyPr/>
        <a:lstStyle/>
        <a:p>
          <a:endParaRPr lang="en-GB"/>
        </a:p>
      </dgm:t>
    </dgm:pt>
    <dgm:pt modelId="{B77BC615-C35D-4CC4-896E-C19F46D42747}" type="pres">
      <dgm:prSet presAssocID="{0DF9EAFB-B1D1-4D3D-BBDA-9C50CC956BDB}" presName="composite" presStyleCnt="0"/>
      <dgm:spPr/>
      <dgm:t>
        <a:bodyPr/>
        <a:lstStyle/>
        <a:p>
          <a:endParaRPr lang="en-GB"/>
        </a:p>
      </dgm:t>
    </dgm:pt>
    <dgm:pt modelId="{D4D73895-C29F-4F80-B8A1-788335F8C50B}" type="pres">
      <dgm:prSet presAssocID="{0DF9EAFB-B1D1-4D3D-BBDA-9C50CC956B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3D0116-F829-4A82-8BB7-10D9A6F5B9DD}" type="pres">
      <dgm:prSet presAssocID="{0DF9EAFB-B1D1-4D3D-BBDA-9C50CC956B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284320-670C-45AB-AC96-F80453F5CA77}" type="presOf" srcId="{88EE44C5-AB93-4720-ADE5-52F70B3CCC08}" destId="{ED9086A1-6B5C-4FA3-935C-910BEC1849DB}" srcOrd="0" destOrd="0" presId="urn:microsoft.com/office/officeart/2005/8/layout/chevron2"/>
    <dgm:cxn modelId="{E7DF0540-3683-4359-ADD2-E667546B58EC}" type="presOf" srcId="{0DF9EAFB-B1D1-4D3D-BBDA-9C50CC956BDB}" destId="{D4D73895-C29F-4F80-B8A1-788335F8C50B}" srcOrd="0" destOrd="0" presId="urn:microsoft.com/office/officeart/2005/8/layout/chevron2"/>
    <dgm:cxn modelId="{5357B3F7-2218-4C3C-ACCE-6183F5F4DD3F}" srcId="{79F0E207-1CF9-44A3-92DE-C6A8FF83B2D7}" destId="{6AAD0923-08A0-4E95-9D37-B6BBDE422669}" srcOrd="1" destOrd="0" parTransId="{7A8F31EB-452C-4ECC-8D72-05E5E60E0529}" sibTransId="{BD6E673E-FBDB-457B-B930-FB8341669FA2}"/>
    <dgm:cxn modelId="{A181AD86-AB63-4FE6-95E9-444A8892606C}" type="presOf" srcId="{E4851F89-4571-4488-BCC3-CE8578B6A1B2}" destId="{A23D0116-F829-4A82-8BB7-10D9A6F5B9DD}" srcOrd="0" destOrd="0" presId="urn:microsoft.com/office/officeart/2005/8/layout/chevron2"/>
    <dgm:cxn modelId="{C5242637-E668-4E8B-B4E0-0271518CD872}" srcId="{51A3D2AF-01DF-42AC-A618-8E6898531B67}" destId="{30D7DA02-CE01-4360-B1CD-9297ADFD2DE5}" srcOrd="0" destOrd="0" parTransId="{CB8207F3-2AA1-4B95-87DE-2B09C1236153}" sibTransId="{AD440F15-23C0-453B-9926-6D5DD4BAA01F}"/>
    <dgm:cxn modelId="{B831488D-D305-42B9-8248-584719A9F8C6}" srcId="{6AAD0923-08A0-4E95-9D37-B6BBDE422669}" destId="{88EE44C5-AB93-4720-ADE5-52F70B3CCC08}" srcOrd="0" destOrd="0" parTransId="{413C6394-8E5D-4CF2-B6DE-BFA4650C905B}" sibTransId="{ED895F77-A082-4734-A049-8AB0F0F9ECC2}"/>
    <dgm:cxn modelId="{3ACCD72F-EE02-455D-93AC-5ED76A987361}" srcId="{79F0E207-1CF9-44A3-92DE-C6A8FF83B2D7}" destId="{0DF9EAFB-B1D1-4D3D-BBDA-9C50CC956BDB}" srcOrd="2" destOrd="0" parTransId="{7A50B488-032E-4195-94F8-71ADF98FA42E}" sibTransId="{3F8E811B-8ED1-4233-B558-8C03895A126C}"/>
    <dgm:cxn modelId="{0F12AF18-689A-44B7-A602-A8F224D05E63}" srcId="{79F0E207-1CF9-44A3-92DE-C6A8FF83B2D7}" destId="{51A3D2AF-01DF-42AC-A618-8E6898531B67}" srcOrd="0" destOrd="0" parTransId="{C0370047-A4B1-4579-AD05-CC7F584FDCA7}" sibTransId="{81A39680-B47B-490E-91D3-ACA324FF895D}"/>
    <dgm:cxn modelId="{83E28BB2-CE6F-4904-96B3-FE7C13E94C7C}" type="presOf" srcId="{79F0E207-1CF9-44A3-92DE-C6A8FF83B2D7}" destId="{1E64111B-57AC-4B36-ACD8-D83A5FD03DEF}" srcOrd="0" destOrd="0" presId="urn:microsoft.com/office/officeart/2005/8/layout/chevron2"/>
    <dgm:cxn modelId="{959FC16B-79D4-4645-B76B-8D182064C5A2}" srcId="{0DF9EAFB-B1D1-4D3D-BBDA-9C50CC956BDB}" destId="{E4851F89-4571-4488-BCC3-CE8578B6A1B2}" srcOrd="0" destOrd="0" parTransId="{C8F4A73A-E710-40BA-B540-C322B878B112}" sibTransId="{EC8D5F42-287D-40DA-A5F9-2451CCE8935B}"/>
    <dgm:cxn modelId="{7872C79E-D5F6-402A-AE4C-56E9273FD9D5}" type="presOf" srcId="{51A3D2AF-01DF-42AC-A618-8E6898531B67}" destId="{C2BC69FB-174B-4FC2-869E-BA2FC787FF08}" srcOrd="0" destOrd="0" presId="urn:microsoft.com/office/officeart/2005/8/layout/chevron2"/>
    <dgm:cxn modelId="{614E7C3E-79CB-4A49-8B66-3FE6775BD3F7}" type="presOf" srcId="{6AAD0923-08A0-4E95-9D37-B6BBDE422669}" destId="{F3036B5A-D9CA-4116-870B-7DD49C8D29C1}" srcOrd="0" destOrd="0" presId="urn:microsoft.com/office/officeart/2005/8/layout/chevron2"/>
    <dgm:cxn modelId="{92434280-E7DB-4FC8-A026-05A1912BAB08}" type="presOf" srcId="{30D7DA02-CE01-4360-B1CD-9297ADFD2DE5}" destId="{151642A2-8AB3-4696-B064-316CBD62143E}" srcOrd="0" destOrd="0" presId="urn:microsoft.com/office/officeart/2005/8/layout/chevron2"/>
    <dgm:cxn modelId="{26F173F4-4BDE-4A89-A06F-5FAAEEDA5310}" type="presParOf" srcId="{1E64111B-57AC-4B36-ACD8-D83A5FD03DEF}" destId="{5F35B2B0-AD8B-4A5E-8279-7733D47678EB}" srcOrd="0" destOrd="0" presId="urn:microsoft.com/office/officeart/2005/8/layout/chevron2"/>
    <dgm:cxn modelId="{9309C66F-6242-4C80-91AA-724F19D0CAAB}" type="presParOf" srcId="{5F35B2B0-AD8B-4A5E-8279-7733D47678EB}" destId="{C2BC69FB-174B-4FC2-869E-BA2FC787FF08}" srcOrd="0" destOrd="0" presId="urn:microsoft.com/office/officeart/2005/8/layout/chevron2"/>
    <dgm:cxn modelId="{ED4E7014-B2F1-426D-A4C9-5CEDB31A7709}" type="presParOf" srcId="{5F35B2B0-AD8B-4A5E-8279-7733D47678EB}" destId="{151642A2-8AB3-4696-B064-316CBD62143E}" srcOrd="1" destOrd="0" presId="urn:microsoft.com/office/officeart/2005/8/layout/chevron2"/>
    <dgm:cxn modelId="{C4E9C5B1-3C0B-4753-A598-2736FC3A812A}" type="presParOf" srcId="{1E64111B-57AC-4B36-ACD8-D83A5FD03DEF}" destId="{BC85A73A-7784-413B-95F6-5E6D7F8E381A}" srcOrd="1" destOrd="0" presId="urn:microsoft.com/office/officeart/2005/8/layout/chevron2"/>
    <dgm:cxn modelId="{8BAAD543-774F-4188-80B9-9890F595B966}" type="presParOf" srcId="{1E64111B-57AC-4B36-ACD8-D83A5FD03DEF}" destId="{7E804FB3-67A4-4AC8-ABEC-0FF5C9B7864C}" srcOrd="2" destOrd="0" presId="urn:microsoft.com/office/officeart/2005/8/layout/chevron2"/>
    <dgm:cxn modelId="{300B80BF-E477-4F4D-BBBB-EC8334D49E1E}" type="presParOf" srcId="{7E804FB3-67A4-4AC8-ABEC-0FF5C9B7864C}" destId="{F3036B5A-D9CA-4116-870B-7DD49C8D29C1}" srcOrd="0" destOrd="0" presId="urn:microsoft.com/office/officeart/2005/8/layout/chevron2"/>
    <dgm:cxn modelId="{9BDF6117-342A-46E3-8611-52D050648A80}" type="presParOf" srcId="{7E804FB3-67A4-4AC8-ABEC-0FF5C9B7864C}" destId="{ED9086A1-6B5C-4FA3-935C-910BEC1849DB}" srcOrd="1" destOrd="0" presId="urn:microsoft.com/office/officeart/2005/8/layout/chevron2"/>
    <dgm:cxn modelId="{D3198C90-D1E5-42E7-B216-03F8CEAF4258}" type="presParOf" srcId="{1E64111B-57AC-4B36-ACD8-D83A5FD03DEF}" destId="{51941832-ABDC-46B1-8171-95A87FFD9BED}" srcOrd="3" destOrd="0" presId="urn:microsoft.com/office/officeart/2005/8/layout/chevron2"/>
    <dgm:cxn modelId="{922E118C-BCB6-4DBA-80AC-DF41800C514C}" type="presParOf" srcId="{1E64111B-57AC-4B36-ACD8-D83A5FD03DEF}" destId="{B77BC615-C35D-4CC4-896E-C19F46D42747}" srcOrd="4" destOrd="0" presId="urn:microsoft.com/office/officeart/2005/8/layout/chevron2"/>
    <dgm:cxn modelId="{29A51127-F18F-4F56-B9B2-AC19C66C8C4D}" type="presParOf" srcId="{B77BC615-C35D-4CC4-896E-C19F46D42747}" destId="{D4D73895-C29F-4F80-B8A1-788335F8C50B}" srcOrd="0" destOrd="0" presId="urn:microsoft.com/office/officeart/2005/8/layout/chevron2"/>
    <dgm:cxn modelId="{9776B9D1-FBE6-4F64-891A-B02B07915EAB}" type="presParOf" srcId="{B77BC615-C35D-4CC4-896E-C19F46D42747}" destId="{A23D0116-F829-4A82-8BB7-10D9A6F5B9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69FB-174B-4FC2-869E-BA2FC787FF0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4</a:t>
          </a:r>
          <a:endParaRPr lang="en-GB" sz="3700" kern="1200" dirty="0"/>
        </a:p>
      </dsp:txBody>
      <dsp:txXfrm rot="-5400000">
        <a:off x="1" y="668251"/>
        <a:ext cx="1331367" cy="570586"/>
      </dsp:txXfrm>
    </dsp:sp>
    <dsp:sp modelId="{151642A2-8AB3-4696-B064-316CBD62143E}">
      <dsp:nvSpPr>
        <dsp:cNvPr id="0" name=""/>
        <dsp:cNvSpPr/>
      </dsp:nvSpPr>
      <dsp:spPr>
        <a:xfrm rot="5400000">
          <a:off x="4043992" y="-2711306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>
              <a:solidFill>
                <a:schemeClr val="tx1"/>
              </a:solidFill>
            </a:rPr>
            <a:t>All: </a:t>
          </a:r>
          <a:r>
            <a:rPr lang="en-GB" sz="2500" kern="1200" dirty="0" smtClean="0">
              <a:solidFill>
                <a:schemeClr val="tx1"/>
              </a:solidFill>
            </a:rPr>
            <a:t>must be able to state w</a:t>
          </a:r>
          <a:r>
            <a:rPr lang="en-GB" altLang="en-US" sz="2500" b="0" kern="1200" dirty="0" smtClean="0">
              <a:solidFill>
                <a:schemeClr val="tx1"/>
              </a:solidFill>
            </a:rPr>
            <a:t>hat is meant by an ‘arms race’</a:t>
          </a:r>
          <a:endParaRPr lang="en-GB" sz="2500" b="0" kern="1200" dirty="0">
            <a:solidFill>
              <a:schemeClr val="tx1"/>
            </a:solidFill>
          </a:endParaRPr>
        </a:p>
      </dsp:txBody>
      <dsp:txXfrm rot="-5400000">
        <a:off x="1331367" y="61669"/>
        <a:ext cx="6601170" cy="1115569"/>
      </dsp:txXfrm>
    </dsp:sp>
    <dsp:sp modelId="{F3036B5A-D9CA-4116-870B-7DD49C8D29C1}">
      <dsp:nvSpPr>
        <dsp:cNvPr id="0" name=""/>
        <dsp:cNvSpPr/>
      </dsp:nvSpPr>
      <dsp:spPr>
        <a:xfrm rot="5400000">
          <a:off x="-285293" y="1998612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5</a:t>
          </a:r>
          <a:endParaRPr lang="en-GB" sz="3700" kern="1200" dirty="0"/>
        </a:p>
      </dsp:txBody>
      <dsp:txXfrm rot="-5400000">
        <a:off x="1" y="2379003"/>
        <a:ext cx="1331367" cy="570586"/>
      </dsp:txXfrm>
    </dsp:sp>
    <dsp:sp modelId="{ED9086A1-6B5C-4FA3-935C-910BEC1849DB}">
      <dsp:nvSpPr>
        <dsp:cNvPr id="0" name=""/>
        <dsp:cNvSpPr/>
      </dsp:nvSpPr>
      <dsp:spPr>
        <a:xfrm rot="5400000">
          <a:off x="4043992" y="-984433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>
              <a:solidFill>
                <a:schemeClr val="tx1"/>
              </a:solidFill>
            </a:rPr>
            <a:t>Most: </a:t>
          </a:r>
          <a:r>
            <a:rPr lang="en-GB" sz="2500" b="0" kern="1200" dirty="0" smtClean="0">
              <a:solidFill>
                <a:schemeClr val="tx1"/>
              </a:solidFill>
            </a:rPr>
            <a:t>should explain how the ‘arms race’ led to tensions in Europe</a:t>
          </a:r>
          <a:endParaRPr lang="en-GB" sz="2500" kern="1200" dirty="0">
            <a:solidFill>
              <a:schemeClr val="tx1"/>
            </a:solidFill>
          </a:endParaRPr>
        </a:p>
      </dsp:txBody>
      <dsp:txXfrm rot="-5400000">
        <a:off x="1331367" y="1788542"/>
        <a:ext cx="6601170" cy="1115569"/>
      </dsp:txXfrm>
    </dsp:sp>
    <dsp:sp modelId="{D4D73895-C29F-4F80-B8A1-788335F8C50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6</a:t>
          </a:r>
          <a:endParaRPr lang="en-GB" sz="3700" kern="1200" dirty="0"/>
        </a:p>
      </dsp:txBody>
      <dsp:txXfrm rot="-5400000">
        <a:off x="1" y="4089754"/>
        <a:ext cx="1331367" cy="570586"/>
      </dsp:txXfrm>
    </dsp:sp>
    <dsp:sp modelId="{A23D0116-F829-4A82-8BB7-10D9A6F5B9DD}">
      <dsp:nvSpPr>
        <dsp:cNvPr id="0" name=""/>
        <dsp:cNvSpPr/>
      </dsp:nvSpPr>
      <dsp:spPr>
        <a:xfrm rot="5400000">
          <a:off x="4043992" y="711445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>
              <a:solidFill>
                <a:schemeClr val="tx1"/>
              </a:solidFill>
            </a:rPr>
            <a:t>Some: </a:t>
          </a:r>
          <a:r>
            <a:rPr lang="en-GB" sz="2500" b="0" kern="1200" dirty="0" smtClean="0">
              <a:solidFill>
                <a:schemeClr val="tx1"/>
              </a:solidFill>
            </a:rPr>
            <a:t>could evaluate the </a:t>
          </a:r>
          <a:r>
            <a:rPr lang="en-GB" altLang="en-US" sz="2500" b="0" kern="1200" dirty="0" smtClean="0">
              <a:solidFill>
                <a:schemeClr val="tx1"/>
              </a:solidFill>
            </a:rPr>
            <a:t>implications of the arms race and Germany’ desire for an empire (imperialism) on the outbreak of WWI</a:t>
          </a:r>
          <a:endParaRPr lang="en-GB" sz="2500" b="0" kern="1200" dirty="0">
            <a:solidFill>
              <a:schemeClr val="tx1"/>
            </a:solidFill>
          </a:endParaRPr>
        </a:p>
      </dsp:txBody>
      <dsp:txXfrm rot="-5400000">
        <a:off x="1331367" y="3484420"/>
        <a:ext cx="6601170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69FB-174B-4FC2-869E-BA2FC787FF0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4</a:t>
          </a:r>
          <a:endParaRPr lang="en-GB" sz="3700" kern="1200" dirty="0"/>
        </a:p>
      </dsp:txBody>
      <dsp:txXfrm rot="-5400000">
        <a:off x="1" y="668251"/>
        <a:ext cx="1331367" cy="570586"/>
      </dsp:txXfrm>
    </dsp:sp>
    <dsp:sp modelId="{151642A2-8AB3-4696-B064-316CBD62143E}">
      <dsp:nvSpPr>
        <dsp:cNvPr id="0" name=""/>
        <dsp:cNvSpPr/>
      </dsp:nvSpPr>
      <dsp:spPr>
        <a:xfrm rot="5400000">
          <a:off x="4043992" y="-2711306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>
              <a:solidFill>
                <a:schemeClr val="tx1"/>
              </a:solidFill>
            </a:rPr>
            <a:t>All: </a:t>
          </a:r>
          <a:r>
            <a:rPr lang="en-GB" sz="2500" kern="1200" dirty="0" smtClean="0">
              <a:solidFill>
                <a:schemeClr val="tx1"/>
              </a:solidFill>
            </a:rPr>
            <a:t>must be able to state w</a:t>
          </a:r>
          <a:r>
            <a:rPr lang="en-GB" altLang="en-US" sz="2500" b="0" kern="1200" dirty="0" smtClean="0">
              <a:solidFill>
                <a:schemeClr val="tx1"/>
              </a:solidFill>
            </a:rPr>
            <a:t>hat is meant by an ‘arms race’</a:t>
          </a:r>
          <a:endParaRPr lang="en-GB" sz="2500" b="0" kern="1200" dirty="0">
            <a:solidFill>
              <a:schemeClr val="tx1"/>
            </a:solidFill>
          </a:endParaRPr>
        </a:p>
      </dsp:txBody>
      <dsp:txXfrm rot="-5400000">
        <a:off x="1331367" y="61669"/>
        <a:ext cx="6601170" cy="1115569"/>
      </dsp:txXfrm>
    </dsp:sp>
    <dsp:sp modelId="{F3036B5A-D9CA-4116-870B-7DD49C8D29C1}">
      <dsp:nvSpPr>
        <dsp:cNvPr id="0" name=""/>
        <dsp:cNvSpPr/>
      </dsp:nvSpPr>
      <dsp:spPr>
        <a:xfrm rot="5400000">
          <a:off x="-285293" y="1998612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5</a:t>
          </a:r>
          <a:endParaRPr lang="en-GB" sz="3700" kern="1200" dirty="0"/>
        </a:p>
      </dsp:txBody>
      <dsp:txXfrm rot="-5400000">
        <a:off x="1" y="2379003"/>
        <a:ext cx="1331367" cy="570586"/>
      </dsp:txXfrm>
    </dsp:sp>
    <dsp:sp modelId="{ED9086A1-6B5C-4FA3-935C-910BEC1849DB}">
      <dsp:nvSpPr>
        <dsp:cNvPr id="0" name=""/>
        <dsp:cNvSpPr/>
      </dsp:nvSpPr>
      <dsp:spPr>
        <a:xfrm rot="5400000">
          <a:off x="4043992" y="-984433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>
              <a:solidFill>
                <a:schemeClr val="tx1"/>
              </a:solidFill>
            </a:rPr>
            <a:t>Most: </a:t>
          </a:r>
          <a:r>
            <a:rPr lang="en-GB" sz="2500" b="0" kern="1200" dirty="0" smtClean="0">
              <a:solidFill>
                <a:schemeClr val="tx1"/>
              </a:solidFill>
            </a:rPr>
            <a:t>should explain how the ‘arms race’ led to tensions in Europe</a:t>
          </a:r>
          <a:endParaRPr lang="en-GB" sz="2500" kern="1200" dirty="0">
            <a:solidFill>
              <a:schemeClr val="tx1"/>
            </a:solidFill>
          </a:endParaRPr>
        </a:p>
      </dsp:txBody>
      <dsp:txXfrm rot="-5400000">
        <a:off x="1331367" y="1788542"/>
        <a:ext cx="6601170" cy="1115569"/>
      </dsp:txXfrm>
    </dsp:sp>
    <dsp:sp modelId="{D4D73895-C29F-4F80-B8A1-788335F8C50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6</a:t>
          </a:r>
          <a:endParaRPr lang="en-GB" sz="3700" kern="1200" dirty="0"/>
        </a:p>
      </dsp:txBody>
      <dsp:txXfrm rot="-5400000">
        <a:off x="1" y="4089754"/>
        <a:ext cx="1331367" cy="570586"/>
      </dsp:txXfrm>
    </dsp:sp>
    <dsp:sp modelId="{A23D0116-F829-4A82-8BB7-10D9A6F5B9DD}">
      <dsp:nvSpPr>
        <dsp:cNvPr id="0" name=""/>
        <dsp:cNvSpPr/>
      </dsp:nvSpPr>
      <dsp:spPr>
        <a:xfrm rot="5400000">
          <a:off x="4043992" y="711445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>
              <a:solidFill>
                <a:schemeClr val="tx1"/>
              </a:solidFill>
            </a:rPr>
            <a:t>Some: </a:t>
          </a:r>
          <a:r>
            <a:rPr lang="en-GB" sz="2500" b="0" kern="1200" dirty="0" smtClean="0">
              <a:solidFill>
                <a:schemeClr val="tx1"/>
              </a:solidFill>
            </a:rPr>
            <a:t>could evaluate the </a:t>
          </a:r>
          <a:r>
            <a:rPr lang="en-GB" altLang="en-US" sz="2500" b="0" kern="1200" dirty="0" smtClean="0">
              <a:solidFill>
                <a:schemeClr val="tx1"/>
              </a:solidFill>
            </a:rPr>
            <a:t>implications of the arms race and Germany’ desire for an empire (imperialism) on the outbreak of WWI</a:t>
          </a:r>
          <a:endParaRPr lang="en-GB" sz="2500" b="0" kern="1200" dirty="0">
            <a:solidFill>
              <a:schemeClr val="tx1"/>
            </a:solidFill>
          </a:endParaRPr>
        </a:p>
      </dsp:txBody>
      <dsp:txXfrm rot="-5400000">
        <a:off x="1331367" y="3484420"/>
        <a:ext cx="6601170" cy="111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5A0-ACBF-4480-98F0-1D2E37EF4D25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F311B-8376-4EA2-A6C5-E9DCE7993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6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Students can just use subheadings</a:t>
            </a:r>
            <a:r>
              <a:rPr lang="en-GB" baseline="0" dirty="0" smtClean="0"/>
              <a:t> in books to identify what part of the profile they are completing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ADC37-8274-4173-A315-E7CE93F2BF5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AC92-56BD-4AEE-B1A3-0B83A24435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2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http://www.bbc.co.uk/learningzone/clips/four-main-causes-of-the-first-world-war/5646.html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F311B-8376-4EA2-A6C5-E9DCE79935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3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Could print </a:t>
            </a:r>
            <a:r>
              <a:rPr lang="en-GB" smtClean="0"/>
              <a:t>this slide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F311B-8376-4EA2-A6C5-E9DCE79935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5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Differentiated</a:t>
            </a:r>
            <a:r>
              <a:rPr lang="en-GB" baseline="0" dirty="0" smtClean="0"/>
              <a:t> sheets provided- </a:t>
            </a:r>
            <a:r>
              <a:rPr lang="en-GB" dirty="0" smtClean="0"/>
              <a:t>Students have been practising</a:t>
            </a:r>
            <a:r>
              <a:rPr lang="en-GB" baseline="0" dirty="0" smtClean="0"/>
              <a:t> this style of question since their assessment. This will be the 3</a:t>
            </a:r>
            <a:r>
              <a:rPr lang="en-GB" baseline="30000" dirty="0" smtClean="0"/>
              <a:t>rd</a:t>
            </a:r>
            <a:r>
              <a:rPr lang="en-GB" baseline="0" dirty="0" smtClean="0"/>
              <a:t> they have completed. Ability to analyse sources still needs to be developed. These are GCSE style questions. Three differentiated worksheets provided.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377B-2AB4-4B88-AB76-BA40A68D90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7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AC92-56BD-4AEE-B1A3-0B83A24435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2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Higher ability worksheet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377B-2AB4-4B88-AB76-BA40A68D90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3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Middle ability worksheet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377B-2AB4-4B88-AB76-BA40A68D90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39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Lower ability worksheet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377B-2AB4-4B88-AB76-BA40A68D90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7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4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3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6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6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6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9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3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79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2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2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7BE3D-9B20-4D02-9B3A-2B09957A530F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D50E-83E1-438E-811F-B1F3FE1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9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1691680" y="44624"/>
            <a:ext cx="6120680" cy="4616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2400" b="1" dirty="0"/>
              <a:t>TITLE</a:t>
            </a:r>
            <a:r>
              <a:rPr lang="en-GB" sz="2400" dirty="0"/>
              <a:t>: How did the </a:t>
            </a:r>
            <a:r>
              <a:rPr lang="en-GB" sz="2400" dirty="0" smtClean="0"/>
              <a:t>arms race </a:t>
            </a:r>
            <a:r>
              <a:rPr lang="en-GB" sz="2400" dirty="0"/>
              <a:t>help </a:t>
            </a:r>
            <a:r>
              <a:rPr lang="en-GB" sz="2400" dirty="0" smtClean="0"/>
              <a:t>cause WWI?</a:t>
            </a:r>
            <a:endParaRPr lang="en-GB" sz="24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 l="30975" t="51239" r="34586" b="44729"/>
          <a:stretch>
            <a:fillRect/>
          </a:stretch>
        </p:blipFill>
        <p:spPr bwMode="auto">
          <a:xfrm>
            <a:off x="1835696" y="5089738"/>
            <a:ext cx="6048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 l="31500" t="32760" r="31751" b="62700"/>
          <a:stretch>
            <a:fillRect/>
          </a:stretch>
        </p:blipFill>
        <p:spPr bwMode="auto">
          <a:xfrm>
            <a:off x="1907704" y="3113584"/>
            <a:ext cx="5904656" cy="4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025352"/>
            <a:ext cx="781236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14700" t="19320" r="16526" b="76980"/>
          <a:stretch>
            <a:fillRect/>
          </a:stretch>
        </p:blipFill>
        <p:spPr bwMode="auto">
          <a:xfrm>
            <a:off x="0" y="764704"/>
            <a:ext cx="9144000" cy="3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32501" y="1385392"/>
            <a:ext cx="299953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Tsar Nicholas II of Russia</a:t>
            </a:r>
            <a:endParaRPr lang="en-GB" altLang="en-US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07704" y="3545632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Basic info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87824" y="354563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Gender:</a:t>
            </a:r>
            <a:r>
              <a:rPr lang="en-GB" sz="1000" dirty="0" smtClean="0">
                <a:latin typeface="Lucida Sans Unicode" pitchFamily="34" charset="0"/>
                <a:cs typeface="Lucida Sans Unicode" pitchFamily="34" charset="0"/>
              </a:rPr>
              <a:t>		MALE</a:t>
            </a:r>
          </a:p>
          <a:p>
            <a:endParaRPr lang="en-GB" sz="1000" dirty="0" smtClean="0">
              <a:latin typeface="Lucida Sans Unicode" pitchFamily="34" charset="0"/>
              <a:cs typeface="Lucida Sans Unicode" pitchFamily="34" charset="0"/>
            </a:endParaRPr>
          </a:p>
          <a:p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Hometown:</a:t>
            </a:r>
            <a:r>
              <a:rPr lang="en-GB" sz="1000" dirty="0" smtClean="0">
                <a:latin typeface="Lucida Sans Unicode" pitchFamily="34" charset="0"/>
                <a:cs typeface="Lucida Sans Unicode" pitchFamily="34" charset="0"/>
              </a:rPr>
              <a:t>		RUSSIA</a:t>
            </a:r>
          </a:p>
          <a:p>
            <a:r>
              <a:rPr lang="en-GB" sz="1000" dirty="0" smtClean="0">
                <a:latin typeface="Lucida Sans Unicode" pitchFamily="34" charset="0"/>
                <a:cs typeface="Lucida Sans Unicode" pitchFamily="34" charset="0"/>
              </a:rPr>
              <a:t>	</a:t>
            </a:r>
            <a:endParaRPr lang="en-GB" sz="1000" dirty="0"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1979712" y="4117197"/>
            <a:ext cx="5832648" cy="44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195736" y="4193704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Bio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71800" y="4193704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Lucida Sans Unicode" pitchFamily="34" charset="0"/>
                <a:cs typeface="Lucida Sans Unicode" pitchFamily="34" charset="0"/>
              </a:rPr>
              <a:t>What does Russia think in 1914?</a:t>
            </a:r>
            <a:endParaRPr lang="en-GB" sz="10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07704" y="5489848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Activities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71800" y="548703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Lucida Sans Unicode" pitchFamily="34" charset="0"/>
                <a:cs typeface="Lucida Sans Unicode" pitchFamily="34" charset="0"/>
              </a:rPr>
              <a:t>What has Russia been up to recently?</a:t>
            </a:r>
          </a:p>
        </p:txBody>
      </p:sp>
      <p:grpSp>
        <p:nvGrpSpPr>
          <p:cNvPr id="50" name="Group 43"/>
          <p:cNvGrpSpPr/>
          <p:nvPr/>
        </p:nvGrpSpPr>
        <p:grpSpPr>
          <a:xfrm>
            <a:off x="107504" y="4293096"/>
            <a:ext cx="1944216" cy="1916832"/>
            <a:chOff x="107504" y="4941168"/>
            <a:chExt cx="1944216" cy="1916832"/>
          </a:xfrm>
        </p:grpSpPr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 l="16800" t="66880" r="69550" b="27240"/>
            <a:stretch>
              <a:fillRect/>
            </a:stretch>
          </p:blipFill>
          <p:spPr bwMode="auto">
            <a:xfrm>
              <a:off x="179512" y="4941168"/>
              <a:ext cx="187220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>
            <a:xfrm>
              <a:off x="179511" y="5877272"/>
              <a:ext cx="50526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>
                  <a:solidFill>
                    <a:schemeClr val="accent1">
                      <a:lumMod val="75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Name</a:t>
              </a:r>
              <a:endParaRPr lang="en-GB" sz="900" dirty="0">
                <a:solidFill>
                  <a:schemeClr val="accent1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55575" y="5877272"/>
              <a:ext cx="50526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>
                  <a:solidFill>
                    <a:schemeClr val="accent1">
                      <a:lumMod val="75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Name</a:t>
              </a:r>
              <a:endParaRPr lang="en-GB" sz="900" dirty="0">
                <a:solidFill>
                  <a:schemeClr val="accent1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31639" y="5877272"/>
              <a:ext cx="50526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>
                  <a:solidFill>
                    <a:schemeClr val="accent1">
                      <a:lumMod val="75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Name</a:t>
              </a:r>
              <a:endParaRPr lang="en-GB" sz="900" dirty="0">
                <a:solidFill>
                  <a:schemeClr val="accent1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7504" y="6627168"/>
              <a:ext cx="82584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900" dirty="0">
                <a:solidFill>
                  <a:schemeClr val="accent1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51520" y="3401616"/>
            <a:ext cx="17988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View photos of Tsar Nicolas</a:t>
            </a:r>
          </a:p>
          <a:p>
            <a:pPr>
              <a:lnSpc>
                <a:spcPct val="150000"/>
              </a:lnSpc>
            </a:pP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Send Tsar Nicolas a Message</a:t>
            </a:r>
          </a:p>
          <a:p>
            <a:pPr>
              <a:lnSpc>
                <a:spcPct val="150000"/>
              </a:lnSpc>
            </a:pP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Poke Tsar Nicolas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51520" y="4797152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?</a:t>
            </a:r>
            <a:endParaRPr lang="en-GB" sz="2800" b="1" dirty="0"/>
          </a:p>
        </p:txBody>
      </p:sp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6" y="1324194"/>
            <a:ext cx="1406961" cy="201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827584" y="4797152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?</a:t>
            </a:r>
            <a:endParaRPr lang="en-GB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1403648" y="4797152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?</a:t>
            </a:r>
            <a:endParaRPr lang="en-GB" sz="2800" b="1" dirty="0"/>
          </a:p>
        </p:txBody>
      </p:sp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8" cstate="print"/>
          <a:srcRect l="32025" t="28560" r="31751" b="58840"/>
          <a:stretch>
            <a:fillRect/>
          </a:stretch>
        </p:blipFill>
        <p:spPr bwMode="auto">
          <a:xfrm>
            <a:off x="2051720" y="1817440"/>
            <a:ext cx="5688632" cy="12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56176" y="4366463"/>
            <a:ext cx="2016224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Complete at least </a:t>
            </a:r>
            <a:r>
              <a:rPr lang="en-GB" sz="2000" b="1" u="sng" dirty="0" smtClean="0"/>
              <a:t>two</a:t>
            </a:r>
            <a:r>
              <a:rPr lang="en-GB" sz="2000" dirty="0" smtClean="0"/>
              <a:t> sections of Tsar Nicholas’ Facebook profile, remembering what we learnt last lesson</a:t>
            </a:r>
            <a:endParaRPr lang="en-GB" sz="20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-252536" y="116632"/>
            <a:ext cx="2123728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94" name="Round Same Side Corner Rectangle 93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5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70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Starter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cxnSp>
        <p:nvCxnSpPr>
          <p:cNvPr id="6" name="Curved Connector 5"/>
          <p:cNvCxnSpPr>
            <a:endCxn id="55" idx="2"/>
          </p:cNvCxnSpPr>
          <p:nvPr/>
        </p:nvCxnSpPr>
        <p:spPr>
          <a:xfrm rot="10800000">
            <a:off x="1008210" y="5460032"/>
            <a:ext cx="5147967" cy="993304"/>
          </a:xfrm>
          <a:prstGeom prst="curvedConnector2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/>
          <p:nvPr/>
        </p:nvCxnSpPr>
        <p:spPr>
          <a:xfrm rot="10800000">
            <a:off x="5400092" y="5612958"/>
            <a:ext cx="756086" cy="366138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10800000">
            <a:off x="5148064" y="4316814"/>
            <a:ext cx="1008112" cy="696364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3" idx="0"/>
          </p:cNvCxnSpPr>
          <p:nvPr/>
        </p:nvCxnSpPr>
        <p:spPr>
          <a:xfrm rot="16200000" flipV="1">
            <a:off x="5615438" y="2817613"/>
            <a:ext cx="1729549" cy="1368152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08" y="5331059"/>
            <a:ext cx="908392" cy="152694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2" name="ShockwaveFlash1" r:id="rId2" imgW="2592348" imgH="1368388"/>
        </mc:Choice>
        <mc:Fallback>
          <p:control name="ShockwaveFlash1" r:id="rId2" imgW="2592348" imgH="136838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9213" y="0"/>
                  <a:ext cx="1474787" cy="765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696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37393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80526" y="116633"/>
            <a:ext cx="4752525" cy="720080"/>
            <a:chOff x="1264568" y="2476"/>
            <a:chExt cx="7302175" cy="1174243"/>
          </a:xfrm>
          <a:solidFill>
            <a:schemeClr val="bg1"/>
          </a:solidFill>
        </p:grpSpPr>
        <p:sp>
          <p:nvSpPr>
            <p:cNvPr id="3" name="Round Same Side Corner Rectangle 2"/>
            <p:cNvSpPr/>
            <p:nvPr/>
          </p:nvSpPr>
          <p:spPr>
            <a:xfrm rot="5400000">
              <a:off x="4221444" y="-2954397"/>
              <a:ext cx="1174243" cy="7087989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 Same Side Corner Rectangle 4"/>
            <p:cNvSpPr/>
            <p:nvPr/>
          </p:nvSpPr>
          <p:spPr>
            <a:xfrm>
              <a:off x="1264568" y="117119"/>
              <a:ext cx="7302175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lnSpcReduction="10000"/>
            </a:bodyPr>
            <a:lstStyle/>
            <a:p>
              <a:pPr marL="0" lvl="1" defTabSz="2489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400" b="1" dirty="0" smtClean="0">
                  <a:solidFill>
                    <a:schemeClr val="tx1"/>
                  </a:solidFill>
                </a:rPr>
                <a:t>TASK: Usefulness?</a:t>
              </a:r>
              <a:endParaRPr lang="en-GB" sz="4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9158"/>
            <a:ext cx="986499" cy="1658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1883727"/>
            <a:ext cx="84740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the sheet provided to fully work out the usefulness of this source. </a:t>
            </a:r>
          </a:p>
          <a:p>
            <a:r>
              <a:rPr lang="en-GB" sz="2800" dirty="0" smtClean="0"/>
              <a:t>      </a:t>
            </a:r>
            <a:r>
              <a:rPr lang="en-GB" sz="2800" i="1" dirty="0" smtClean="0"/>
              <a:t>Write a conclusion: Overall, this source is….</a:t>
            </a:r>
          </a:p>
          <a:p>
            <a:endParaRPr lang="en-GB" sz="2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61329"/>
            <a:ext cx="584632" cy="5760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95" y="980728"/>
            <a:ext cx="8928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source to a historian studying the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outbreak of WWI?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38" y="5517232"/>
            <a:ext cx="2502461" cy="1340768"/>
          </a:xfrm>
          <a:prstGeom prst="rect">
            <a:avLst/>
          </a:prstGeom>
        </p:spPr>
      </p:pic>
      <p:pic>
        <p:nvPicPr>
          <p:cNvPr id="5124" name="Picture 4" descr="http://www.rapidonline.com/catalogueimages/Module/M066893P01WL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161">
            <a:off x="297268" y="4626876"/>
            <a:ext cx="2437507" cy="24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172" name="ShockwaveFlash1" r:id="rId2" imgW="2376321" imgH="1511320"/>
        </mc:Choice>
        <mc:Fallback>
          <p:control name="ShockwaveFlash1" r:id="rId2" imgW="2376321" imgH="15113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5825" y="0"/>
                  <a:ext cx="1908175" cy="10525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208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31840" y="15017"/>
            <a:ext cx="6120680" cy="4616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2400" b="1" dirty="0"/>
              <a:t>TITLE</a:t>
            </a:r>
            <a:r>
              <a:rPr lang="en-GB" sz="2400" dirty="0"/>
              <a:t>: How did the </a:t>
            </a:r>
            <a:r>
              <a:rPr lang="en-GB" sz="2400" dirty="0" smtClean="0"/>
              <a:t>arms race </a:t>
            </a:r>
            <a:r>
              <a:rPr lang="en-GB" sz="2400" dirty="0"/>
              <a:t>help </a:t>
            </a:r>
            <a:r>
              <a:rPr lang="en-GB" sz="2400" dirty="0" smtClean="0"/>
              <a:t>cause WWI?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6"/>
            <a:ext cx="952500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337" y="260648"/>
            <a:ext cx="33516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/>
              <a:t>Learning Objectives</a:t>
            </a:r>
            <a:endParaRPr lang="en-GB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6690068"/>
              </p:ext>
            </p:extLst>
          </p:nvPr>
        </p:nvGraphicFramePr>
        <p:xfrm>
          <a:off x="611560" y="1268760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3" y="476672"/>
            <a:ext cx="4648383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FF0000"/>
                </a:solidFill>
              </a:rPr>
              <a:t>Remember you should have written the title and date and underlined them both in your book by now!</a:t>
            </a:r>
          </a:p>
        </p:txBody>
      </p:sp>
    </p:spTree>
    <p:extLst>
      <p:ext uri="{BB962C8B-B14F-4D97-AF65-F5344CB8AC3E}">
        <p14:creationId xmlns:p14="http://schemas.microsoft.com/office/powerpoint/2010/main" val="1537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0525" y="116633"/>
            <a:ext cx="2736302" cy="720080"/>
            <a:chOff x="1264568" y="2476"/>
            <a:chExt cx="7302175" cy="1174243"/>
          </a:xfrm>
          <a:solidFill>
            <a:schemeClr val="bg1"/>
          </a:solidFill>
        </p:grpSpPr>
        <p:sp>
          <p:nvSpPr>
            <p:cNvPr id="3" name="Round Same Side Corner Rectangle 2"/>
            <p:cNvSpPr/>
            <p:nvPr/>
          </p:nvSpPr>
          <p:spPr>
            <a:xfrm rot="5400000">
              <a:off x="4221444" y="-2954397"/>
              <a:ext cx="1174243" cy="7087989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 Same Side Corner Rectangle 4"/>
            <p:cNvSpPr/>
            <p:nvPr/>
          </p:nvSpPr>
          <p:spPr>
            <a:xfrm>
              <a:off x="1264568" y="117119"/>
              <a:ext cx="7302175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Autofit/>
            </a:bodyPr>
            <a:lstStyle/>
            <a:p>
              <a:pPr marL="0" lvl="1" defTabSz="2489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800" b="1" dirty="0" smtClean="0">
                  <a:solidFill>
                    <a:schemeClr val="tx1"/>
                  </a:solidFill>
                </a:rPr>
                <a:t>Plenary</a:t>
              </a:r>
              <a:endParaRPr lang="en-GB" sz="4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43" y="4896464"/>
            <a:ext cx="1166936" cy="196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469975"/>
            <a:ext cx="6786612" cy="37548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i="1" dirty="0" smtClean="0"/>
              <a:t>What happened in the arms race?</a:t>
            </a:r>
          </a:p>
          <a:p>
            <a:endParaRPr lang="en-GB" sz="2800" i="1" dirty="0"/>
          </a:p>
          <a:p>
            <a:r>
              <a:rPr lang="en-GB" sz="2800" i="1" dirty="0" smtClean="0"/>
              <a:t>How did everyone react and feel in Europe because of the arms race?</a:t>
            </a:r>
          </a:p>
          <a:p>
            <a:endParaRPr lang="en-GB" sz="2800" i="1" dirty="0" smtClean="0"/>
          </a:p>
          <a:p>
            <a:r>
              <a:rPr lang="en-GB" sz="2800" i="1" dirty="0" smtClean="0"/>
              <a:t>How and why do you think the arms race is an important factor in understanding the outbreak of WWI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09201"/>
            <a:ext cx="3077382" cy="1648799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683568" y="1460684"/>
            <a:ext cx="576064" cy="60016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4</a:t>
            </a:r>
            <a:endParaRPr lang="en-GB" sz="2000" b="1" dirty="0"/>
          </a:p>
        </p:txBody>
      </p:sp>
      <p:sp>
        <p:nvSpPr>
          <p:cNvPr id="9" name="5-Point Star 8"/>
          <p:cNvSpPr/>
          <p:nvPr/>
        </p:nvSpPr>
        <p:spPr>
          <a:xfrm>
            <a:off x="683568" y="2492896"/>
            <a:ext cx="576064" cy="60016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5</a:t>
            </a:r>
            <a:endParaRPr lang="en-GB" sz="2000" b="1" dirty="0"/>
          </a:p>
        </p:txBody>
      </p:sp>
      <p:sp>
        <p:nvSpPr>
          <p:cNvPr id="10" name="5-Point Star 9"/>
          <p:cNvSpPr/>
          <p:nvPr/>
        </p:nvSpPr>
        <p:spPr>
          <a:xfrm>
            <a:off x="683568" y="3764940"/>
            <a:ext cx="576064" cy="600164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6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62385" y="961564"/>
            <a:ext cx="441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/>
              <a:t>Pick a plenary question…</a:t>
            </a:r>
            <a:endParaRPr lang="en-GB" sz="3200" b="1" i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6" name="ShockwaveFlash1" r:id="rId2" imgW="2592348" imgH="1368388"/>
        </mc:Choice>
        <mc:Fallback>
          <p:control name="ShockwaveFlash1" r:id="rId2" imgW="2592348" imgH="136838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48488" y="0"/>
                  <a:ext cx="2195512" cy="1152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263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1844824"/>
            <a:ext cx="2448272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 smtClean="0"/>
              <a:t>“The arms race is only happening because Germany </a:t>
            </a:r>
            <a:r>
              <a:rPr lang="en-GB" sz="1200" dirty="0"/>
              <a:t>is a young and growing empire. She has a </a:t>
            </a:r>
            <a:r>
              <a:rPr lang="en-GB" sz="1200" dirty="0" smtClean="0"/>
              <a:t>worldwide </a:t>
            </a:r>
            <a:r>
              <a:rPr lang="en-GB" sz="1200" dirty="0"/>
              <a:t>trade which is </a:t>
            </a:r>
            <a:r>
              <a:rPr lang="en-GB" sz="1200" dirty="0" smtClean="0"/>
              <a:t>rapidly expanding. Germany </a:t>
            </a:r>
            <a:r>
              <a:rPr lang="en-GB" sz="1200" dirty="0"/>
              <a:t>must have a powerful </a:t>
            </a:r>
            <a:r>
              <a:rPr lang="en-GB" sz="1200" dirty="0" smtClean="0"/>
              <a:t>navy to </a:t>
            </a:r>
            <a:r>
              <a:rPr lang="en-GB" sz="1200" dirty="0"/>
              <a:t>protect that </a:t>
            </a:r>
            <a:r>
              <a:rPr lang="en-GB" sz="1200" dirty="0" smtClean="0"/>
              <a:t>trade and </a:t>
            </a:r>
            <a:r>
              <a:rPr lang="en-GB" sz="1200" dirty="0"/>
              <a:t>her many interests </a:t>
            </a:r>
            <a:r>
              <a:rPr lang="en-GB" sz="1200" dirty="0" smtClean="0"/>
              <a:t>in </a:t>
            </a:r>
            <a:r>
              <a:rPr lang="en-GB" sz="1200" dirty="0"/>
              <a:t>even the most distant seas</a:t>
            </a:r>
            <a:r>
              <a:rPr lang="en-GB" sz="1200" dirty="0" smtClean="0"/>
              <a:t>. </a:t>
            </a:r>
            <a:r>
              <a:rPr lang="en-GB" sz="1200" u="sng" dirty="0" smtClean="0"/>
              <a:t>They</a:t>
            </a:r>
            <a:r>
              <a:rPr lang="en-GB" sz="1200" dirty="0" smtClean="0"/>
              <a:t> have clearly already secretly agreed war or why else would they surround us in that agreement?” </a:t>
            </a:r>
            <a:endParaRPr lang="en-GB" sz="1200" dirty="0"/>
          </a:p>
          <a:p>
            <a:r>
              <a:rPr lang="en-GB" sz="1200" b="1" i="1" dirty="0" smtClean="0"/>
              <a:t>The German Kaiser </a:t>
            </a:r>
            <a:r>
              <a:rPr lang="en-GB" sz="1200" b="1" i="1" dirty="0"/>
              <a:t>Wilhelm II in an interview with </a:t>
            </a:r>
            <a:r>
              <a:rPr lang="en-GB" sz="1200" b="1" i="1" dirty="0" smtClean="0"/>
              <a:t>a German newspaper in 1912</a:t>
            </a:r>
            <a:endParaRPr lang="en-GB" sz="1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72836"/>
            <a:ext cx="3024336" cy="440120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Content</a:t>
            </a:r>
            <a:r>
              <a:rPr lang="en-GB" sz="1400" dirty="0" smtClean="0"/>
              <a:t>:</a:t>
            </a:r>
          </a:p>
          <a:p>
            <a:r>
              <a:rPr lang="en-GB" sz="1400" dirty="0" smtClean="0"/>
              <a:t>Is useful because it tells us…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It has limited use because it does not tell us ….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45490" y="4725144"/>
            <a:ext cx="8891006" cy="181588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Origin (Author)</a:t>
            </a:r>
            <a:r>
              <a:rPr lang="en-GB" sz="1400" dirty="0" smtClean="0"/>
              <a:t>:</a:t>
            </a:r>
          </a:p>
          <a:p>
            <a:r>
              <a:rPr lang="en-GB" sz="1400" dirty="0" smtClean="0"/>
              <a:t>Is useful because the author…</a:t>
            </a:r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It has limited use because….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260648"/>
            <a:ext cx="3096344" cy="44012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Purpose (Why has it been written?)</a:t>
            </a:r>
            <a:r>
              <a:rPr lang="en-GB" sz="1400" dirty="0" smtClean="0"/>
              <a:t>:</a:t>
            </a:r>
          </a:p>
          <a:p>
            <a:r>
              <a:rPr lang="en-GB" sz="1400" dirty="0" smtClean="0"/>
              <a:t>Is useful because…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It has limited use because….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40466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 </a:t>
            </a:r>
            <a:r>
              <a:rPr lang="en-GB" b="1" dirty="0" smtClean="0"/>
              <a:t>useful </a:t>
            </a:r>
            <a:r>
              <a:rPr lang="en-GB" dirty="0" smtClean="0"/>
              <a:t>is this source to a historian studying reasons for the outbreak of WWI?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8" y="6568410"/>
            <a:ext cx="321688" cy="3169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3034" y="6525344"/>
            <a:ext cx="5999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/>
              <a:t>Write a conclusion in your book answering the question: Overall, this source is….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3336"/>
            <a:ext cx="391900" cy="42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1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00828"/>
            <a:ext cx="2880320" cy="440120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Content</a:t>
            </a:r>
            <a:r>
              <a:rPr lang="en-GB" sz="1400" dirty="0" smtClean="0"/>
              <a:t>:</a:t>
            </a:r>
          </a:p>
          <a:p>
            <a:r>
              <a:rPr lang="en-GB" sz="1400" dirty="0" smtClean="0"/>
              <a:t>Useful: What does it tell us happened?</a:t>
            </a:r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Limited Use: What other factors does it </a:t>
            </a:r>
            <a:r>
              <a:rPr lang="en-GB" sz="1400" b="1" dirty="0" smtClean="0"/>
              <a:t>not</a:t>
            </a:r>
            <a:r>
              <a:rPr lang="en-GB" sz="1400" dirty="0" smtClean="0"/>
              <a:t> tell you about?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45490" y="4725144"/>
            <a:ext cx="8891006" cy="181588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Origin (Author)</a:t>
            </a:r>
            <a:r>
              <a:rPr lang="en-GB" sz="1400" dirty="0" smtClean="0"/>
              <a:t>:</a:t>
            </a:r>
          </a:p>
          <a:p>
            <a:r>
              <a:rPr lang="en-GB" sz="1400" dirty="0" smtClean="0"/>
              <a:t>Useful: Who is the author? Whose point of view does it give us?</a:t>
            </a:r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Limited Use: What point of view are we missing? What might they say?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188640"/>
            <a:ext cx="2952328" cy="44012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Purpose (Why has it been written?)</a:t>
            </a:r>
            <a:r>
              <a:rPr lang="en-GB" sz="1400" dirty="0" smtClean="0"/>
              <a:t>:</a:t>
            </a:r>
          </a:p>
          <a:p>
            <a:r>
              <a:rPr lang="en-GB" sz="1400" dirty="0" smtClean="0"/>
              <a:t>Useful: What are newspapers useful for?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Limited Use: Can we always trust them? Why?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8" y="6568410"/>
            <a:ext cx="321688" cy="316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3034" y="6525344"/>
            <a:ext cx="5999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/>
              <a:t>Write a conclusion in your book answering the question: Overall, this source is….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3336"/>
            <a:ext cx="391900" cy="42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47864" y="1844824"/>
            <a:ext cx="2448272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 smtClean="0"/>
              <a:t>“The arms race is only happening because Germany is a young and growing empire. She has a worldwide trade which is rapidly expanding. Germany must have a powerful navy to protect that trade and her many interests in even the most distant seas. </a:t>
            </a:r>
            <a:r>
              <a:rPr lang="en-GB" sz="1200" u="sng" dirty="0" smtClean="0"/>
              <a:t>They</a:t>
            </a:r>
            <a:r>
              <a:rPr lang="en-GB" sz="1200" dirty="0" smtClean="0"/>
              <a:t> have clearly already secretly agreed war or why else would they surround us in that agreement?” </a:t>
            </a:r>
          </a:p>
          <a:p>
            <a:r>
              <a:rPr lang="en-GB" sz="1200" b="1" i="1" dirty="0" smtClean="0"/>
              <a:t>The German Kaiser Wilhelm II in an interview with a German newspaper in 1912</a:t>
            </a:r>
            <a:endParaRPr lang="en-GB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40466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 </a:t>
            </a:r>
            <a:r>
              <a:rPr lang="en-GB" b="1" dirty="0" smtClean="0"/>
              <a:t>useful </a:t>
            </a:r>
            <a:r>
              <a:rPr lang="en-GB" dirty="0" smtClean="0"/>
              <a:t>is this source to a historian studying reasons for the outbreak of WWI?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8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6812"/>
            <a:ext cx="2880320" cy="39703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Content</a:t>
            </a:r>
            <a:r>
              <a:rPr lang="en-GB" sz="1400" dirty="0" smtClean="0"/>
              <a:t>:</a:t>
            </a:r>
          </a:p>
          <a:p>
            <a:r>
              <a:rPr lang="en-GB" sz="1400" dirty="0" smtClean="0"/>
              <a:t>Is useful because it tells us that one of the reasons for the outbreak of war was ___________. </a:t>
            </a:r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One of the other factors that I know about that isn't included in this source is ______________________</a:t>
            </a:r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566027"/>
            <a:ext cx="7090806" cy="181588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Origin (Author)</a:t>
            </a:r>
            <a:r>
              <a:rPr lang="en-GB" sz="1400" dirty="0" smtClean="0"/>
              <a:t>:</a:t>
            </a:r>
          </a:p>
          <a:p>
            <a:r>
              <a:rPr lang="en-GB" sz="1400" dirty="0" smtClean="0"/>
              <a:t>The author’s name is ____________________. He would give us the point of view of which country?________________________________</a:t>
            </a:r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What other countries would a historian like to get as well? </a:t>
            </a:r>
          </a:p>
          <a:p>
            <a:endParaRPr lang="en-GB" sz="1400" dirty="0"/>
          </a:p>
          <a:p>
            <a:r>
              <a:rPr lang="en-GB" sz="1400" dirty="0" smtClean="0"/>
              <a:t>_____________________________________________________________________________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168" y="44624"/>
            <a:ext cx="2952328" cy="418576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Purpose (Why has it been written?)</a:t>
            </a:r>
            <a:r>
              <a:rPr lang="en-GB" sz="1400" dirty="0" smtClean="0"/>
              <a:t>:</a:t>
            </a:r>
          </a:p>
          <a:p>
            <a:r>
              <a:rPr lang="en-GB" sz="1400" dirty="0" smtClean="0"/>
              <a:t>Newspapers are useful because…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We shouldn’t completely trust his newspapers because </a:t>
            </a:r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4566027"/>
            <a:ext cx="1656184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/>
              <a:t>GLOSSARY: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Arms Race-</a:t>
            </a:r>
            <a:r>
              <a:rPr lang="en-GB" sz="1200" dirty="0" smtClean="0"/>
              <a:t> The race between Germany &amp; Britain to build up the army/navy</a:t>
            </a:r>
          </a:p>
          <a:p>
            <a:r>
              <a:rPr lang="en-GB" sz="1200" b="1" dirty="0" smtClean="0"/>
              <a:t>Navy-</a:t>
            </a:r>
            <a:r>
              <a:rPr lang="en-GB" sz="1200" dirty="0" smtClean="0"/>
              <a:t> Boats in the army</a:t>
            </a:r>
          </a:p>
          <a:p>
            <a:r>
              <a:rPr lang="en-GB" sz="1200" b="1" dirty="0" smtClean="0"/>
              <a:t>Agreement- </a:t>
            </a:r>
            <a:r>
              <a:rPr lang="en-GB" sz="1200" dirty="0" smtClean="0"/>
              <a:t>Normally made by an alliance or treaty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8" y="6568410"/>
            <a:ext cx="321688" cy="3169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3034" y="6525344"/>
            <a:ext cx="5999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/>
              <a:t>Write a conclusion in your book answering the question: Overall, this source is….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3336"/>
            <a:ext cx="391900" cy="42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47864" y="1844824"/>
            <a:ext cx="2448272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 smtClean="0"/>
              <a:t>“The </a:t>
            </a:r>
            <a:r>
              <a:rPr lang="en-GB" sz="1200" b="1" dirty="0" smtClean="0"/>
              <a:t>arms race </a:t>
            </a:r>
            <a:r>
              <a:rPr lang="en-GB" sz="1200" dirty="0" smtClean="0"/>
              <a:t>is only happening because Germany is a young and growing empire. She has a worldwide trade which is rapidly expanding. Germany must have a powerful navy to protect that trade and her many interests in even the most distant seas. </a:t>
            </a:r>
            <a:r>
              <a:rPr lang="en-GB" sz="1200" u="sng" dirty="0" smtClean="0"/>
              <a:t>They</a:t>
            </a:r>
            <a:r>
              <a:rPr lang="en-GB" sz="1200" dirty="0" smtClean="0"/>
              <a:t> have clearly already secretly agreed war or why else would they surround us in that agreement?” </a:t>
            </a:r>
          </a:p>
          <a:p>
            <a:r>
              <a:rPr lang="en-GB" sz="1200" b="1" i="1" dirty="0" smtClean="0"/>
              <a:t>The German Kaiser Wilhelm II in an interview with a German newspaper in 1912</a:t>
            </a:r>
            <a:endParaRPr lang="en-GB" sz="1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40466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 </a:t>
            </a:r>
            <a:r>
              <a:rPr lang="en-GB" b="1" dirty="0" smtClean="0"/>
              <a:t>useful </a:t>
            </a:r>
            <a:r>
              <a:rPr lang="en-GB" dirty="0" smtClean="0"/>
              <a:t>is this source to a historian studying reasons for the outbreak of WWI?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4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31840" y="15017"/>
            <a:ext cx="6120680" cy="4616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2400" b="1" dirty="0"/>
              <a:t>TITLE</a:t>
            </a:r>
            <a:r>
              <a:rPr lang="en-GB" sz="2400" dirty="0"/>
              <a:t>: How did the </a:t>
            </a:r>
            <a:r>
              <a:rPr lang="en-GB" sz="2400" dirty="0" smtClean="0"/>
              <a:t>arms race </a:t>
            </a:r>
            <a:r>
              <a:rPr lang="en-GB" sz="2400" dirty="0"/>
              <a:t>help </a:t>
            </a:r>
            <a:r>
              <a:rPr lang="en-GB" sz="2400" dirty="0" smtClean="0"/>
              <a:t>cause WWI?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6"/>
            <a:ext cx="952500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337" y="260648"/>
            <a:ext cx="33516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/>
              <a:t>Learning Objectives</a:t>
            </a:r>
            <a:endParaRPr lang="en-GB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262909"/>
              </p:ext>
            </p:extLst>
          </p:nvPr>
        </p:nvGraphicFramePr>
        <p:xfrm>
          <a:off x="611560" y="1268760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3" y="476672"/>
            <a:ext cx="4648383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FF0000"/>
                </a:solidFill>
              </a:rPr>
              <a:t>Remember you should have written the title and date and underlined them both in your book by now!</a:t>
            </a:r>
          </a:p>
        </p:txBody>
      </p:sp>
    </p:spTree>
    <p:extLst>
      <p:ext uri="{BB962C8B-B14F-4D97-AF65-F5344CB8AC3E}">
        <p14:creationId xmlns:p14="http://schemas.microsoft.com/office/powerpoint/2010/main" val="25545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tish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5" y="692696"/>
            <a:ext cx="8177631" cy="5760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116632"/>
            <a:ext cx="746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dirty="0" smtClean="0"/>
              <a:t>As you know, in 1900, Britain had a huge empire.</a:t>
            </a:r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506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6804025" y="2708920"/>
            <a:ext cx="1655763" cy="2308324"/>
          </a:xfrm>
          <a:prstGeom prst="rect">
            <a:avLst/>
          </a:prstGeom>
          <a:solidFill>
            <a:srgbClr val="DDE6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71663" y="5877272"/>
            <a:ext cx="5400675" cy="463846"/>
          </a:xfrm>
          <a:prstGeom prst="rect">
            <a:avLst/>
          </a:prstGeom>
          <a:solidFill>
            <a:srgbClr val="FFEDA3"/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GB" altLang="en-US" sz="2400" b="1" dirty="0"/>
              <a:t>How might this lead to world conflict?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424863" cy="20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 altLang="en-US" sz="2400" b="1" dirty="0"/>
              <a:t>By 1914, Britain had the biggest empire in history, giving it vast wealth and global power. </a:t>
            </a:r>
          </a:p>
          <a:p>
            <a:pPr algn="l">
              <a:spcBef>
                <a:spcPct val="30000"/>
              </a:spcBef>
            </a:pPr>
            <a:r>
              <a:rPr lang="en-GB" altLang="en-US" sz="2400" b="1" dirty="0"/>
              <a:t>Germany wanted an empire too, but with much of the world already claimed and </a:t>
            </a:r>
            <a:r>
              <a:rPr lang="en-GB" altLang="en-US" sz="2400" b="1" dirty="0" smtClean="0"/>
              <a:t>the ongoing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scramble for Africa</a:t>
            </a:r>
            <a:r>
              <a:rPr lang="en-GB" altLang="en-US" sz="2400" b="1" dirty="0" smtClean="0"/>
              <a:t>, </a:t>
            </a:r>
            <a:r>
              <a:rPr lang="en-GB" altLang="en-US" sz="2400" b="1" dirty="0"/>
              <a:t>Germany would have to fight to get one.</a:t>
            </a:r>
          </a:p>
        </p:txBody>
      </p:sp>
      <p:pic>
        <p:nvPicPr>
          <p:cNvPr id="6" name="Picture 6" descr="imag0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55019"/>
            <a:ext cx="12588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850" y="3122702"/>
            <a:ext cx="6553200" cy="1569660"/>
          </a:xfrm>
          <a:prstGeom prst="rect">
            <a:avLst/>
          </a:prstGeom>
          <a:solidFill>
            <a:srgbClr val="DDE6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 altLang="en-US" sz="2400" b="1" dirty="0"/>
              <a:t>The German Kaiser, </a:t>
            </a:r>
            <a:r>
              <a:rPr lang="en-GB" altLang="en-US" sz="2400" b="1" dirty="0">
                <a:solidFill>
                  <a:srgbClr val="FF0000"/>
                </a:solidFill>
              </a:rPr>
              <a:t>Wilhelm II</a:t>
            </a:r>
            <a:r>
              <a:rPr lang="en-GB" altLang="en-US" sz="2400" b="1" dirty="0"/>
              <a:t>, also wanted Germany to become a powerful force in world politics, able to influence and command other countries as Britain and France did.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23850" y="4869160"/>
            <a:ext cx="75612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 altLang="en-US" sz="2400" b="1" dirty="0"/>
              <a:t>If Germany were to fulfil its imperial and global ambitions, it would need to develop a </a:t>
            </a:r>
            <a:r>
              <a:rPr lang="en-GB" altLang="en-US" sz="2400" b="1" dirty="0">
                <a:solidFill>
                  <a:srgbClr val="FF0000"/>
                </a:solidFill>
              </a:rPr>
              <a:t>strong military</a:t>
            </a:r>
            <a:r>
              <a:rPr lang="en-GB" altLang="en-US" sz="2400" b="1" dirty="0"/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252536" y="116632"/>
            <a:ext cx="4357017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475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Germany feels left out…</a:t>
              </a:r>
              <a:endParaRPr lang="en-GB" sz="6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2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build="p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4068763" y="3735597"/>
            <a:ext cx="4103687" cy="21236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b="1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23851" y="1125538"/>
            <a:ext cx="4824214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An </a:t>
            </a: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arms race </a:t>
            </a: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is when two </a:t>
            </a:r>
            <a:b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</a:b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nations (or groups of nations) compete to develop the best </a:t>
            </a:r>
            <a:b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</a:b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military technology or the </a:t>
            </a:r>
            <a:b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</a:b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largest armed forces.</a:t>
            </a:r>
          </a:p>
        </p:txBody>
      </p:sp>
      <p:sp>
        <p:nvSpPr>
          <p:cNvPr id="16" name="AutoShape 5" descr="300px-HMS_Dreadnought_(1906)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7" name="Picture 9" descr="imag0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3959225" cy="24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MSDreadnought1906(wikipedia_publicdomai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867102"/>
            <a:ext cx="3529012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500563" y="3860800"/>
            <a:ext cx="37449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dirty="0">
                <a:latin typeface="+mj-lt"/>
                <a:cs typeface="Arial" pitchFamily="34" charset="0"/>
              </a:rPr>
              <a:t>The ‘race’ is driven by fear that the other country will establish </a:t>
            </a:r>
            <a:r>
              <a:rPr lang="en-GB" altLang="en-US" sz="2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military superiority</a:t>
            </a:r>
            <a:r>
              <a:rPr lang="en-GB" altLang="en-US" sz="2400" b="1" dirty="0">
                <a:latin typeface="+mj-lt"/>
                <a:cs typeface="Arial" pitchFamily="34" charset="0"/>
              </a:rPr>
              <a:t>, and therefore become dominant.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-252536" y="116632"/>
            <a:ext cx="3384375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36" name="Round Same Side Corner Rectangle 35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8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</a:rPr>
                <a:t>Key Term</a:t>
              </a:r>
              <a:endParaRPr lang="en-GB" sz="6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endParaRPr>
            </a:p>
          </p:txBody>
        </p:sp>
      </p:grp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48" y="-59154"/>
            <a:ext cx="2332977" cy="114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08" y="4941169"/>
            <a:ext cx="1140342" cy="19168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35" y="5648859"/>
            <a:ext cx="1376969" cy="13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3518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GB" altLang="en-US" sz="2400" dirty="0">
                <a:latin typeface="+mj-lt"/>
                <a:cs typeface="Arial" pitchFamily="34" charset="0"/>
              </a:rPr>
              <a:t>Kaiser Wilhelm II of Germany wanted Germany to have an empire of her own. He was closely related to the British royal family and admired Britain’s empire and powerful navy.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GB" altLang="en-US" sz="2400" dirty="0">
                <a:latin typeface="+mj-lt"/>
                <a:cs typeface="Arial" pitchFamily="34" charset="0"/>
              </a:rPr>
              <a:t>It was felt that in order to compete, Germany needed to develop its </a:t>
            </a:r>
            <a:r>
              <a:rPr lang="en-GB" altLang="en-US" sz="2400" b="1" dirty="0">
                <a:latin typeface="+mj-lt"/>
                <a:cs typeface="Arial" pitchFamily="34" charset="0"/>
              </a:rPr>
              <a:t>navy</a:t>
            </a:r>
            <a:r>
              <a:rPr lang="en-GB" altLang="en-US" sz="2400" dirty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00113" y="5805488"/>
            <a:ext cx="6192837" cy="850900"/>
          </a:xfrm>
          <a:prstGeom prst="rect">
            <a:avLst/>
          </a:prstGeom>
          <a:solidFill>
            <a:srgbClr val="FFEDA3"/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rgbClr val="010066"/>
                </a:solidFill>
                <a:latin typeface="+mj-lt"/>
                <a:cs typeface="Arial" pitchFamily="34" charset="0"/>
              </a:rPr>
              <a:t>Which country do you think would feel most threatened if Germany built up its navy?</a:t>
            </a:r>
          </a:p>
        </p:txBody>
      </p:sp>
      <p:pic>
        <p:nvPicPr>
          <p:cNvPr id="5" name="Picture 11" descr="imag18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563813"/>
            <a:ext cx="18256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68313" y="2997200"/>
            <a:ext cx="6624637" cy="2663825"/>
          </a:xfrm>
          <a:prstGeom prst="wedgeRoundRectCallout">
            <a:avLst>
              <a:gd name="adj1" fmla="val 57574"/>
              <a:gd name="adj2" fmla="val -38616"/>
              <a:gd name="adj3" fmla="val 16667"/>
            </a:avLst>
          </a:prstGeom>
          <a:solidFill>
            <a:srgbClr val="FFF0D9"/>
          </a:solidFill>
          <a:ln w="381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300" i="1" dirty="0">
                <a:solidFill>
                  <a:srgbClr val="010066"/>
                </a:solidFill>
                <a:latin typeface="Arial" pitchFamily="34" charset="0"/>
                <a:cs typeface="Arial" pitchFamily="34" charset="0"/>
              </a:rPr>
              <a:t>	       In my view, Germany will, in the </a:t>
            </a:r>
            <a:br>
              <a:rPr lang="en-GB" altLang="en-US" sz="2300" i="1" dirty="0">
                <a:solidFill>
                  <a:srgbClr val="010066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US" sz="2300" i="1" dirty="0">
                <a:solidFill>
                  <a:srgbClr val="010066"/>
                </a:solidFill>
                <a:latin typeface="Arial" pitchFamily="34" charset="0"/>
                <a:cs typeface="Arial" pitchFamily="34" charset="0"/>
              </a:rPr>
              <a:t>	       coming century, rapidly drop </a:t>
            </a:r>
            <a:br>
              <a:rPr lang="en-GB" altLang="en-US" sz="2300" i="1" dirty="0">
                <a:solidFill>
                  <a:srgbClr val="010066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US" sz="2300" i="1" dirty="0">
                <a:solidFill>
                  <a:srgbClr val="010066"/>
                </a:solidFill>
                <a:latin typeface="Arial" pitchFamily="34" charset="0"/>
                <a:cs typeface="Arial" pitchFamily="34" charset="0"/>
              </a:rPr>
              <a:t>	       from her position as a great power unless we begin to develop our maritime interests energetically, systematically and without delay.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i="1" baseline="22000" dirty="0">
                <a:solidFill>
                  <a:srgbClr val="010066"/>
                </a:solidFill>
                <a:latin typeface="Arial" pitchFamily="34" charset="0"/>
                <a:cs typeface="Arial" pitchFamily="34" charset="0"/>
              </a:rPr>
              <a:t>Admiral Tirpitz, 1895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252536" y="116632"/>
            <a:ext cx="3816424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8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Arms Race</a:t>
              </a:r>
              <a:endParaRPr lang="en-GB" sz="6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3076" name="ShockwaveFlash1" r:id="rId2" imgW="1397043" imgH="1015823"/>
        </mc:Choice>
        <mc:Fallback>
          <p:control name="ShockwaveFlash1" r:id="rId2" imgW="1397043" imgH="101582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4050" y="3141663"/>
                  <a:ext cx="1397000" cy="101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95536" y="3645024"/>
            <a:ext cx="7200900" cy="3049169"/>
          </a:xfrm>
          <a:prstGeom prst="rect">
            <a:avLst/>
          </a:prstGeom>
          <a:solidFill>
            <a:srgbClr val="FFEDA3"/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 sz="2400" dirty="0" smtClean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427786" y="3862388"/>
            <a:ext cx="3024188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DA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GB" altLang="en-US" sz="2400" dirty="0">
                <a:latin typeface="+mj-lt"/>
              </a:rPr>
              <a:t>The </a:t>
            </a:r>
            <a:r>
              <a:rPr lang="en-GB" altLang="en-US" sz="2400" b="1" dirty="0">
                <a:solidFill>
                  <a:srgbClr val="FF6600"/>
                </a:solidFill>
                <a:latin typeface="+mj-lt"/>
              </a:rPr>
              <a:t>Dreadnought</a:t>
            </a:r>
            <a:r>
              <a:rPr lang="en-GB" altLang="en-US" sz="2400" dirty="0">
                <a:latin typeface="+mj-lt"/>
              </a:rPr>
              <a:t> worried the Germans and fuelled the developing arms race between Germany and Britain.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23850" y="764704"/>
            <a:ext cx="8712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</a:pPr>
            <a:r>
              <a:rPr lang="en-GB" altLang="en-US" sz="2400" dirty="0">
                <a:latin typeface="+mj-lt"/>
              </a:rPr>
              <a:t>For a long time, </a:t>
            </a:r>
            <a:r>
              <a:rPr lang="en-GB" altLang="en-US" sz="2400" dirty="0" smtClean="0">
                <a:latin typeface="+mj-lt"/>
              </a:rPr>
              <a:t>Great Britain had </a:t>
            </a:r>
            <a:r>
              <a:rPr lang="en-GB" altLang="en-US" sz="2400" dirty="0">
                <a:latin typeface="+mj-lt"/>
              </a:rPr>
              <a:t>ruled the waves. </a:t>
            </a:r>
          </a:p>
          <a:p>
            <a:pPr algn="l">
              <a:spcBef>
                <a:spcPct val="25000"/>
              </a:spcBef>
            </a:pPr>
            <a:r>
              <a:rPr lang="en-GB" altLang="en-US" sz="2400" dirty="0">
                <a:latin typeface="+mj-lt"/>
              </a:rPr>
              <a:t>Britain had spent a great deal of time and money building a strong navy to protect its trade routes and overseas empire. Britain did not want other nations rivalling its dominance at sea.</a:t>
            </a:r>
          </a:p>
          <a:p>
            <a:pPr algn="l">
              <a:spcBef>
                <a:spcPct val="25000"/>
              </a:spcBef>
            </a:pPr>
            <a:r>
              <a:rPr lang="en-GB" altLang="en-US" sz="2400" dirty="0">
                <a:latin typeface="+mj-lt"/>
              </a:rPr>
              <a:t>In 1906, the Royal Navy launched </a:t>
            </a:r>
            <a:r>
              <a:rPr lang="en-GB" altLang="en-US" sz="2400" b="1" dirty="0">
                <a:solidFill>
                  <a:srgbClr val="FF0000"/>
                </a:solidFill>
                <a:latin typeface="+mj-lt"/>
              </a:rPr>
              <a:t>HMS Dreadnought</a:t>
            </a:r>
            <a:r>
              <a:rPr lang="en-GB" altLang="en-US" sz="2400" dirty="0">
                <a:latin typeface="+mj-lt"/>
              </a:rPr>
              <a:t>. It was a new style of battleship that was faster and more heavily armoured than any previous warship. </a:t>
            </a:r>
          </a:p>
        </p:txBody>
      </p:sp>
      <p:pic>
        <p:nvPicPr>
          <p:cNvPr id="6" name="Picture 12" descr="HMSDreadnought1906(wikipedia_publicdoma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3890963"/>
            <a:ext cx="3743325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121795">
            <a:off x="4058018" y="4080486"/>
            <a:ext cx="4572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altLang="en-US" sz="2400" dirty="0" smtClean="0">
                <a:solidFill>
                  <a:srgbClr val="000066"/>
                </a:solidFill>
              </a:rPr>
              <a:t>Germany decided that it too needed to build Dreadnoughts= naval arms race!</a:t>
            </a:r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-252536" y="116632"/>
            <a:ext cx="3816424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10" name="Round Same Side Corner Rectangle 9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8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Arms Race</a:t>
              </a:r>
              <a:endParaRPr lang="en-GB" sz="6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6148" name="WebBrowser1" r:id="rId2" imgW="8229600" imgH="6172200"/>
        </mc:Choice>
        <mc:Fallback>
          <p:control name="WebBrowser1" r:id="rId2" imgW="8229600" imgH="61722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333375"/>
                  <a:ext cx="8229600" cy="6172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998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52536" y="116632"/>
            <a:ext cx="3816424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4" name="Round Same Side Corner Rectangle 3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3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TASK: Arms Race</a:t>
              </a:r>
              <a:endParaRPr lang="en-GB" sz="3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107504" y="980728"/>
            <a:ext cx="2881098" cy="5634492"/>
          </a:xfrm>
          <a:prstGeom prst="rect">
            <a:avLst/>
          </a:prstGeom>
          <a:solidFill>
            <a:srgbClr val="FFEDA3"/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354013" indent="-354013">
              <a:buFont typeface="+mj-lt"/>
              <a:buAutoNum type="arabicPeriod"/>
            </a:pPr>
            <a:r>
              <a:rPr lang="en-GB" altLang="en-US" sz="2400" dirty="0"/>
              <a:t>Who won the naval arms race</a:t>
            </a:r>
            <a:r>
              <a:rPr lang="en-GB" altLang="en-US" sz="2400" dirty="0" smtClean="0"/>
              <a:t>?</a:t>
            </a:r>
          </a:p>
          <a:p>
            <a:pPr marL="354013" indent="-354013">
              <a:buFont typeface="+mj-lt"/>
              <a:buAutoNum type="arabicPeriod"/>
            </a:pPr>
            <a:r>
              <a:rPr lang="en-GB" altLang="en-US" sz="2400" dirty="0" smtClean="0"/>
              <a:t>Which of the two great </a:t>
            </a:r>
            <a:r>
              <a:rPr lang="en-GB" altLang="en-US" sz="2400" b="1" dirty="0" smtClean="0"/>
              <a:t>alliances</a:t>
            </a:r>
            <a:r>
              <a:rPr lang="en-GB" altLang="en-US" sz="2400" dirty="0" smtClean="0"/>
              <a:t> had the best chance of winning a war at sea?</a:t>
            </a:r>
          </a:p>
          <a:p>
            <a:pPr marL="354013" indent="-354013">
              <a:buFont typeface="+mj-lt"/>
              <a:buAutoNum type="arabicPeriod"/>
            </a:pPr>
            <a:r>
              <a:rPr lang="en-GB" altLang="en-US" sz="2400" dirty="0" smtClean="0"/>
              <a:t>On paper, which </a:t>
            </a:r>
            <a:r>
              <a:rPr lang="en-GB" altLang="en-US" sz="2400" b="1" dirty="0" smtClean="0"/>
              <a:t>alliance</a:t>
            </a:r>
            <a:r>
              <a:rPr lang="en-GB" altLang="en-US" sz="2400" dirty="0" smtClean="0"/>
              <a:t> had more soldiers?</a:t>
            </a:r>
          </a:p>
          <a:p>
            <a:pPr marL="354013" indent="-354013">
              <a:buFont typeface="+mj-lt"/>
              <a:buAutoNum type="arabicPeriod"/>
            </a:pPr>
            <a:r>
              <a:rPr lang="en-GB" altLang="en-US" sz="2400" dirty="0" smtClean="0"/>
              <a:t>Do you think this was an important factor in the outbreak of war? Why?</a:t>
            </a:r>
            <a:endParaRPr lang="en-GB" alt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80475"/>
            <a:ext cx="1043608" cy="10775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10" y="980728"/>
            <a:ext cx="6048672" cy="273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73666"/>
            <a:ext cx="4132525" cy="260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3" y="5021837"/>
            <a:ext cx="1140342" cy="1916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034" y="3709297"/>
            <a:ext cx="1526716" cy="13682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03" name="ShockwaveFlash1" r:id="rId2" imgW="2592348" imgH="1368388"/>
        </mc:Choice>
        <mc:Fallback>
          <p:control name="ShockwaveFlash1" r:id="rId2" imgW="2592348" imgH="136838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0"/>
                  <a:ext cx="1763712" cy="981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81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bbc.co.uk/learningzone/clips/four-main-causes-of-the-first-world-war/5646.html"/>
  <p:tag name="LOOP" val="0"/>
  <p:tag name="SIZE" val="90"/>
  <p:tag name="POSITION" val="3"/>
  <p:tag name="RESIDUE" val="-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1416</Words>
  <Application>Microsoft Office PowerPoint</Application>
  <PresentationFormat>On-screen Show (4:3)</PresentationFormat>
  <Paragraphs>240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Harris Federation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Matthews (HAPU)</dc:creator>
  <cp:lastModifiedBy>Katie Matthews (HAPU)</cp:lastModifiedBy>
  <cp:revision>15</cp:revision>
  <cp:lastPrinted>2014-04-28T11:56:05Z</cp:lastPrinted>
  <dcterms:created xsi:type="dcterms:W3CDTF">2014-04-21T14:31:59Z</dcterms:created>
  <dcterms:modified xsi:type="dcterms:W3CDTF">2014-04-29T09:06:55Z</dcterms:modified>
</cp:coreProperties>
</file>