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0" r:id="rId4"/>
    <p:sldId id="261" r:id="rId5"/>
    <p:sldId id="259" r:id="rId6"/>
    <p:sldId id="262" r:id="rId7"/>
    <p:sldId id="263" r:id="rId8"/>
    <p:sldId id="264" r:id="rId9"/>
    <p:sldId id="267" r:id="rId10"/>
    <p:sldId id="268" r:id="rId11"/>
    <p:sldId id="270" r:id="rId12"/>
    <p:sldId id="271" r:id="rId13"/>
    <p:sldId id="266" r:id="rId14"/>
    <p:sldId id="269" r:id="rId15"/>
    <p:sldId id="272" r:id="rId16"/>
    <p:sldId id="273" r:id="rId17"/>
    <p:sldId id="274" r:id="rId18"/>
    <p:sldId id="275" r:id="rId19"/>
    <p:sldId id="276" r:id="rId20"/>
    <p:sldId id="277" r:id="rId21"/>
    <p:sldId id="281" r:id="rId22"/>
    <p:sldId id="279" r:id="rId23"/>
    <p:sldId id="282" r:id="rId24"/>
    <p:sldId id="283" r:id="rId25"/>
    <p:sldId id="280" r:id="rId26"/>
    <p:sldId id="284"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varScale="1">
        <p:scale>
          <a:sx n="69" d="100"/>
          <a:sy n="69" d="100"/>
        </p:scale>
        <p:origin x="5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A84F7-D40F-497C-82A7-C5A359E73863}" type="datetimeFigureOut">
              <a:rPr lang="en-GB" smtClean="0"/>
              <a:t>12/03/2020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15DCF-DF7A-48EB-8E6C-86A2669E4446}" type="slidenum">
              <a:rPr lang="en-GB" smtClean="0"/>
              <a:t>‹#›</a:t>
            </a:fld>
            <a:endParaRPr lang="en-GB"/>
          </a:p>
        </p:txBody>
      </p:sp>
    </p:spTree>
    <p:extLst>
      <p:ext uri="{BB962C8B-B14F-4D97-AF65-F5344CB8AC3E}">
        <p14:creationId xmlns:p14="http://schemas.microsoft.com/office/powerpoint/2010/main" val="177934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Short</a:t>
            </a:r>
            <a:r>
              <a:rPr lang="en-GB" baseline="0" dirty="0" smtClean="0"/>
              <a:t> sentence 2) rhetorical question 3) emotive language 4) dismissing the counter argument 5) humour 6) quote from an expert 7) statistic 8) triples 9) short sentence to get the point across.</a:t>
            </a:r>
            <a:endParaRPr lang="en-GB" dirty="0"/>
          </a:p>
        </p:txBody>
      </p:sp>
      <p:sp>
        <p:nvSpPr>
          <p:cNvPr id="4" name="Slide Number Placeholder 3"/>
          <p:cNvSpPr>
            <a:spLocks noGrp="1"/>
          </p:cNvSpPr>
          <p:nvPr>
            <p:ph type="sldNum" sz="quarter" idx="10"/>
          </p:nvPr>
        </p:nvSpPr>
        <p:spPr/>
        <p:txBody>
          <a:bodyPr/>
          <a:lstStyle/>
          <a:p>
            <a:fld id="{FA915DCF-DF7A-48EB-8E6C-86A2669E4446}" type="slidenum">
              <a:rPr lang="en-GB" smtClean="0"/>
              <a:t>4</a:t>
            </a:fld>
            <a:endParaRPr lang="en-GB"/>
          </a:p>
        </p:txBody>
      </p:sp>
    </p:spTree>
    <p:extLst>
      <p:ext uri="{BB962C8B-B14F-4D97-AF65-F5344CB8AC3E}">
        <p14:creationId xmlns:p14="http://schemas.microsoft.com/office/powerpoint/2010/main" val="157359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Cut up and use as a matching activity – I get the students to explain their effect once we’ve checked they’ve matched them correctly. </a:t>
            </a:r>
            <a:endParaRPr lang="en-GB" dirty="0"/>
          </a:p>
        </p:txBody>
      </p:sp>
      <p:sp>
        <p:nvSpPr>
          <p:cNvPr id="4" name="Slide Number Placeholder 3"/>
          <p:cNvSpPr>
            <a:spLocks noGrp="1"/>
          </p:cNvSpPr>
          <p:nvPr>
            <p:ph type="sldNum" sz="quarter" idx="10"/>
          </p:nvPr>
        </p:nvSpPr>
        <p:spPr/>
        <p:txBody>
          <a:bodyPr/>
          <a:lstStyle/>
          <a:p>
            <a:fld id="{FA915DCF-DF7A-48EB-8E6C-86A2669E4446}" type="slidenum">
              <a:rPr lang="en-GB" smtClean="0"/>
              <a:t>5</a:t>
            </a:fld>
            <a:endParaRPr lang="en-GB"/>
          </a:p>
        </p:txBody>
      </p:sp>
    </p:spTree>
    <p:extLst>
      <p:ext uri="{BB962C8B-B14F-4D97-AF65-F5344CB8AC3E}">
        <p14:creationId xmlns:p14="http://schemas.microsoft.com/office/powerpoint/2010/main" val="292396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out for</a:t>
            </a:r>
            <a:r>
              <a:rPr lang="en-GB" baseline="0" dirty="0" smtClean="0"/>
              <a:t> pupils – they will then have a bank of EBI’s to remind them when they write their own speech</a:t>
            </a:r>
            <a:endParaRPr lang="en-GB" dirty="0"/>
          </a:p>
        </p:txBody>
      </p:sp>
      <p:sp>
        <p:nvSpPr>
          <p:cNvPr id="4" name="Slide Number Placeholder 3"/>
          <p:cNvSpPr>
            <a:spLocks noGrp="1"/>
          </p:cNvSpPr>
          <p:nvPr>
            <p:ph type="sldNum" sz="quarter" idx="10"/>
          </p:nvPr>
        </p:nvSpPr>
        <p:spPr/>
        <p:txBody>
          <a:bodyPr/>
          <a:lstStyle/>
          <a:p>
            <a:fld id="{FA915DCF-DF7A-48EB-8E6C-86A2669E4446}" type="slidenum">
              <a:rPr lang="en-GB" smtClean="0"/>
              <a:t>12</a:t>
            </a:fld>
            <a:endParaRPr lang="en-GB"/>
          </a:p>
        </p:txBody>
      </p:sp>
    </p:spTree>
    <p:extLst>
      <p:ext uri="{BB962C8B-B14F-4D97-AF65-F5344CB8AC3E}">
        <p14:creationId xmlns:p14="http://schemas.microsoft.com/office/powerpoint/2010/main" val="298478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out or</a:t>
            </a:r>
            <a:r>
              <a:rPr lang="en-GB" baseline="0" dirty="0" smtClean="0"/>
              <a:t> let students annotate on the IWB</a:t>
            </a:r>
            <a:endParaRPr lang="en-GB" dirty="0"/>
          </a:p>
        </p:txBody>
      </p:sp>
      <p:sp>
        <p:nvSpPr>
          <p:cNvPr id="4" name="Slide Number Placeholder 3"/>
          <p:cNvSpPr>
            <a:spLocks noGrp="1"/>
          </p:cNvSpPr>
          <p:nvPr>
            <p:ph type="sldNum" sz="quarter" idx="10"/>
          </p:nvPr>
        </p:nvSpPr>
        <p:spPr/>
        <p:txBody>
          <a:bodyPr/>
          <a:lstStyle/>
          <a:p>
            <a:fld id="{FA915DCF-DF7A-48EB-8E6C-86A2669E4446}" type="slidenum">
              <a:rPr lang="en-GB" smtClean="0"/>
              <a:t>15</a:t>
            </a:fld>
            <a:endParaRPr lang="en-GB"/>
          </a:p>
        </p:txBody>
      </p:sp>
    </p:spTree>
    <p:extLst>
      <p:ext uri="{BB962C8B-B14F-4D97-AF65-F5344CB8AC3E}">
        <p14:creationId xmlns:p14="http://schemas.microsoft.com/office/powerpoint/2010/main" val="376533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be marked for Writing Assessment AF1, 3,</a:t>
            </a:r>
            <a:r>
              <a:rPr lang="en-GB" baseline="0" dirty="0" smtClean="0"/>
              <a:t> 7 &amp; 8</a:t>
            </a:r>
            <a:endParaRPr lang="en-GB" dirty="0"/>
          </a:p>
        </p:txBody>
      </p:sp>
      <p:sp>
        <p:nvSpPr>
          <p:cNvPr id="4" name="Slide Number Placeholder 3"/>
          <p:cNvSpPr>
            <a:spLocks noGrp="1"/>
          </p:cNvSpPr>
          <p:nvPr>
            <p:ph type="sldNum" sz="quarter" idx="10"/>
          </p:nvPr>
        </p:nvSpPr>
        <p:spPr/>
        <p:txBody>
          <a:bodyPr/>
          <a:lstStyle/>
          <a:p>
            <a:fld id="{FA915DCF-DF7A-48EB-8E6C-86A2669E4446}" type="slidenum">
              <a:rPr lang="en-GB" smtClean="0"/>
              <a:t>19</a:t>
            </a:fld>
            <a:endParaRPr lang="en-GB"/>
          </a:p>
        </p:txBody>
      </p:sp>
    </p:spTree>
    <p:extLst>
      <p:ext uri="{BB962C8B-B14F-4D97-AF65-F5344CB8AC3E}">
        <p14:creationId xmlns:p14="http://schemas.microsoft.com/office/powerpoint/2010/main" val="2709332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3DB4990-8919-4597-B3C0-8AC1E556270C}" type="datetimeFigureOut">
              <a:rPr lang="en-GB" smtClean="0"/>
              <a:t>12/03/2020</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3EF4BBA-14D6-43B0-B104-D3CFC461847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DB4990-8919-4597-B3C0-8AC1E556270C}"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F4BBA-14D6-43B0-B104-D3CFC461847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53DB4990-8919-4597-B3C0-8AC1E556270C}" type="datetimeFigureOut">
              <a:rPr lang="en-GB" smtClean="0"/>
              <a:t>12/03/2020</a:t>
            </a:fld>
            <a:endParaRPr lang="en-GB"/>
          </a:p>
        </p:txBody>
      </p:sp>
      <p:sp>
        <p:nvSpPr>
          <p:cNvPr id="5" name="Footer Placeholder 4"/>
          <p:cNvSpPr>
            <a:spLocks noGrp="1"/>
          </p:cNvSpPr>
          <p:nvPr>
            <p:ph type="ftr" sz="quarter" idx="11"/>
          </p:nvPr>
        </p:nvSpPr>
        <p:spPr>
          <a:xfrm>
            <a:off x="457200" y="6556248"/>
            <a:ext cx="3657600" cy="228600"/>
          </a:xfrm>
        </p:spPr>
        <p:txBody>
          <a:bodyPr/>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3EF4BBA-14D6-43B0-B104-D3CFC461847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DB4990-8919-4597-B3C0-8AC1E556270C}"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EF4BBA-14D6-43B0-B104-D3CFC461847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3DB4990-8919-4597-B3C0-8AC1E556270C}" type="datetimeFigureOut">
              <a:rPr lang="en-GB" smtClean="0"/>
              <a:t>12/03/2020</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p>
            <a:fld id="{23EF4BBA-14D6-43B0-B104-D3CFC4618474}"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DB4990-8919-4597-B3C0-8AC1E556270C}"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F4BBA-14D6-43B0-B104-D3CFC461847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DB4990-8919-4597-B3C0-8AC1E556270C}"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EF4BBA-14D6-43B0-B104-D3CFC461847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DB4990-8919-4597-B3C0-8AC1E556270C}"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EF4BBA-14D6-43B0-B104-D3CFC461847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3DB4990-8919-4597-B3C0-8AC1E556270C}" type="datetimeFigureOut">
              <a:rPr lang="en-GB" smtClean="0"/>
              <a:t>12/03/2020</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p>
            <a:fld id="{23EF4BBA-14D6-43B0-B104-D3CFC461847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DB4990-8919-4597-B3C0-8AC1E556270C}"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F4BBA-14D6-43B0-B104-D3CFC461847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53DB4990-8919-4597-B3C0-8AC1E556270C}"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EF4BBA-14D6-43B0-B104-D3CFC4618474}" type="slidenum">
              <a:rPr lang="en-GB" smtClean="0"/>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3DB4990-8919-4597-B3C0-8AC1E556270C}" type="datetimeFigureOut">
              <a:rPr lang="en-GB" smtClean="0"/>
              <a:t>12/03/2020</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3EF4BBA-14D6-43B0-B104-D3CFC461847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u="sng" dirty="0" smtClean="0"/>
              <a:t>Persuasive Writing</a:t>
            </a:r>
            <a:endParaRPr lang="en-GB" u="sng" dirty="0"/>
          </a:p>
        </p:txBody>
      </p:sp>
      <p:sp>
        <p:nvSpPr>
          <p:cNvPr id="3" name="Subtitle 2"/>
          <p:cNvSpPr>
            <a:spLocks noGrp="1"/>
          </p:cNvSpPr>
          <p:nvPr>
            <p:ph type="subTitle" idx="1"/>
          </p:nvPr>
        </p:nvSpPr>
        <p:spPr/>
        <p:txBody>
          <a:bodyPr/>
          <a:lstStyle/>
          <a:p>
            <a:pPr algn="ctr"/>
            <a:r>
              <a:rPr lang="en-GB" dirty="0" smtClean="0"/>
              <a:t>‘Write a speech persuading Primary 7 pupils to come to Edmund Rice College</a:t>
            </a:r>
            <a:endParaRPr lang="en-GB" dirty="0"/>
          </a:p>
        </p:txBody>
      </p:sp>
    </p:spTree>
    <p:extLst>
      <p:ext uri="{BB962C8B-B14F-4D97-AF65-F5344CB8AC3E}">
        <p14:creationId xmlns:p14="http://schemas.microsoft.com/office/powerpoint/2010/main" val="2040315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42" y="260648"/>
            <a:ext cx="268535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Example:</a:t>
            </a:r>
            <a:endParaRPr lang="en-US" sz="4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
        <p:nvSpPr>
          <p:cNvPr id="5" name="TextBox 4"/>
          <p:cNvSpPr txBox="1"/>
          <p:nvPr/>
        </p:nvSpPr>
        <p:spPr>
          <a:xfrm>
            <a:off x="2987824" y="260648"/>
            <a:ext cx="5904656" cy="4401205"/>
          </a:xfrm>
          <a:prstGeom prst="rect">
            <a:avLst/>
          </a:prstGeom>
          <a:noFill/>
        </p:spPr>
        <p:txBody>
          <a:bodyPr wrap="square" rtlCol="0">
            <a:spAutoFit/>
          </a:bodyPr>
          <a:lstStyle/>
          <a:p>
            <a:r>
              <a:rPr lang="en-GB" sz="2000" dirty="0" smtClean="0">
                <a:solidFill>
                  <a:schemeClr val="bg1"/>
                </a:solidFill>
              </a:rPr>
              <a:t>I bet you thought you enjoyed your English lessons at primary school? You haven’t seen anything yet! The teachers  here at ERC are fabulous the classrooms are vibrant - full of useful key words and terms, and the topics we cover can be really exciting. </a:t>
            </a:r>
          </a:p>
          <a:p>
            <a:r>
              <a:rPr lang="en-GB" sz="2000" dirty="0" smtClean="0">
                <a:solidFill>
                  <a:schemeClr val="bg1"/>
                </a:solidFill>
              </a:rPr>
              <a:t>So far this year, we’ve read nearly a whole novel, completed units and we’re not even at Easter yet. </a:t>
            </a:r>
          </a:p>
          <a:p>
            <a:r>
              <a:rPr lang="en-GB" sz="2000" dirty="0" smtClean="0">
                <a:solidFill>
                  <a:schemeClr val="bg1"/>
                </a:solidFill>
              </a:rPr>
              <a:t>Of course, like any school, there are assessments to complete – but we barely notice we’re doing them! Who wouldn’t want teachers like that? You’ll have to choose to attend this school – you’ll be missing out otherwise!</a:t>
            </a:r>
            <a:endParaRPr lang="en-GB" sz="2000" dirty="0">
              <a:solidFill>
                <a:schemeClr val="bg1"/>
              </a:solidFill>
            </a:endParaRPr>
          </a:p>
        </p:txBody>
      </p:sp>
      <p:sp>
        <p:nvSpPr>
          <p:cNvPr id="2" name="TextBox 1"/>
          <p:cNvSpPr txBox="1"/>
          <p:nvPr/>
        </p:nvSpPr>
        <p:spPr>
          <a:xfrm>
            <a:off x="107504" y="1412776"/>
            <a:ext cx="2376264"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What techniques can you identify? </a:t>
            </a:r>
          </a:p>
          <a:p>
            <a:pPr marL="285750" indent="-285750">
              <a:buFont typeface="Arial" panose="020B0604020202020204" pitchFamily="34" charset="0"/>
              <a:buChar char="•"/>
            </a:pPr>
            <a:r>
              <a:rPr lang="en-GB" dirty="0" smtClean="0"/>
              <a:t>Are they effective?</a:t>
            </a:r>
          </a:p>
          <a:p>
            <a:pPr marL="285750" indent="-285750">
              <a:buFont typeface="Arial" panose="020B0604020202020204" pitchFamily="34" charset="0"/>
              <a:buChar char="•"/>
            </a:pPr>
            <a:r>
              <a:rPr lang="en-GB" dirty="0" smtClean="0"/>
              <a:t>Why/why not?</a:t>
            </a:r>
            <a:endParaRPr lang="en-GB" dirty="0"/>
          </a:p>
        </p:txBody>
      </p:sp>
    </p:spTree>
    <p:extLst>
      <p:ext uri="{BB962C8B-B14F-4D97-AF65-F5344CB8AC3E}">
        <p14:creationId xmlns:p14="http://schemas.microsoft.com/office/powerpoint/2010/main" val="281577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116632"/>
            <a:ext cx="6424771" cy="646331"/>
          </a:xfrm>
          <a:prstGeom prst="rect">
            <a:avLst/>
          </a:prstGeom>
          <a:noFill/>
        </p:spPr>
        <p:txBody>
          <a:bodyPr wrap="none" lIns="91440" tIns="45720" rIns="91440" bIns="4572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Let’s put our speech together!</a:t>
            </a:r>
            <a:endParaRPr lang="en-U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771799" y="980728"/>
            <a:ext cx="6280755" cy="1631216"/>
          </a:xfrm>
          <a:prstGeom prst="rect">
            <a:avLst/>
          </a:prstGeom>
          <a:noFill/>
        </p:spPr>
        <p:txBody>
          <a:bodyPr wrap="square" rtlCol="0">
            <a:spAutoFit/>
          </a:bodyPr>
          <a:lstStyle/>
          <a:p>
            <a:r>
              <a:rPr lang="en-GB" sz="2000" dirty="0" smtClean="0">
                <a:solidFill>
                  <a:schemeClr val="bg1"/>
                </a:solidFill>
              </a:rPr>
              <a:t>How it works…</a:t>
            </a:r>
          </a:p>
          <a:p>
            <a:pPr marL="342900" indent="-342900">
              <a:buAutoNum type="arabicParenR"/>
            </a:pPr>
            <a:r>
              <a:rPr lang="en-GB" sz="2000" dirty="0" smtClean="0">
                <a:solidFill>
                  <a:schemeClr val="bg1"/>
                </a:solidFill>
              </a:rPr>
              <a:t>Nominate a reader in your group.</a:t>
            </a:r>
          </a:p>
          <a:p>
            <a:pPr marL="342900" indent="-342900">
              <a:buAutoNum type="arabicParenR"/>
            </a:pPr>
            <a:r>
              <a:rPr lang="en-GB" sz="2000" dirty="0" smtClean="0">
                <a:solidFill>
                  <a:schemeClr val="bg1"/>
                </a:solidFill>
              </a:rPr>
              <a:t>I’ll read the introduction, each group will then read their paragraph.</a:t>
            </a:r>
          </a:p>
          <a:p>
            <a:pPr marL="342900" indent="-342900">
              <a:buAutoNum type="arabicParenR"/>
            </a:pPr>
            <a:r>
              <a:rPr lang="en-GB" sz="2000" dirty="0" smtClean="0">
                <a:solidFill>
                  <a:schemeClr val="bg1"/>
                </a:solidFill>
              </a:rPr>
              <a:t>I’ll read the conclusion. </a:t>
            </a:r>
          </a:p>
        </p:txBody>
      </p:sp>
      <p:sp>
        <p:nvSpPr>
          <p:cNvPr id="6" name="Rectangle 5"/>
          <p:cNvSpPr/>
          <p:nvPr/>
        </p:nvSpPr>
        <p:spPr>
          <a:xfrm>
            <a:off x="2771799" y="2967334"/>
            <a:ext cx="4514377" cy="769441"/>
          </a:xfrm>
          <a:prstGeom prst="rect">
            <a:avLst/>
          </a:prstGeom>
          <a:noFill/>
        </p:spPr>
        <p:txBody>
          <a:bodyPr wrap="none" lIns="91440" tIns="45720" rIns="91440" bIns="45720">
            <a:spAutoFit/>
          </a:bodyPr>
          <a:lstStyle/>
          <a:p>
            <a:pPr algn="ctr"/>
            <a:r>
              <a:rPr lang="en-U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Listen carefully…</a:t>
            </a:r>
          </a:p>
        </p:txBody>
      </p:sp>
      <p:sp>
        <p:nvSpPr>
          <p:cNvPr id="7" name="TextBox 6"/>
          <p:cNvSpPr txBox="1"/>
          <p:nvPr/>
        </p:nvSpPr>
        <p:spPr>
          <a:xfrm>
            <a:off x="2843808" y="3861048"/>
            <a:ext cx="5760640" cy="2585323"/>
          </a:xfrm>
          <a:prstGeom prst="rect">
            <a:avLst/>
          </a:prstGeom>
          <a:noFill/>
        </p:spPr>
        <p:txBody>
          <a:bodyPr wrap="square" rtlCol="0">
            <a:spAutoFit/>
          </a:bodyPr>
          <a:lstStyle/>
          <a:p>
            <a:r>
              <a:rPr lang="en-GB" dirty="0" smtClean="0">
                <a:solidFill>
                  <a:schemeClr val="bg1"/>
                </a:solidFill>
              </a:rPr>
              <a:t>Fill in your evaluation worksheet  giving each group  a WWW and WTI. </a:t>
            </a:r>
          </a:p>
          <a:p>
            <a:endParaRPr lang="en-GB" dirty="0" smtClean="0">
              <a:solidFill>
                <a:schemeClr val="bg1"/>
              </a:solidFill>
            </a:endParaRPr>
          </a:p>
          <a:p>
            <a:r>
              <a:rPr lang="en-GB" dirty="0" smtClean="0">
                <a:solidFill>
                  <a:schemeClr val="bg1"/>
                </a:solidFill>
              </a:rPr>
              <a:t>Were they persuasive? Why/why not?</a:t>
            </a:r>
          </a:p>
          <a:p>
            <a:r>
              <a:rPr lang="en-GB" dirty="0" smtClean="0">
                <a:solidFill>
                  <a:schemeClr val="bg1"/>
                </a:solidFill>
              </a:rPr>
              <a:t>What persuasive techniques did they use?</a:t>
            </a:r>
          </a:p>
          <a:p>
            <a:r>
              <a:rPr lang="en-GB" dirty="0" smtClean="0">
                <a:solidFill>
                  <a:schemeClr val="bg1"/>
                </a:solidFill>
              </a:rPr>
              <a:t>Was their vocabulary ambitious?</a:t>
            </a:r>
          </a:p>
          <a:p>
            <a:r>
              <a:rPr lang="en-GB" dirty="0" smtClean="0">
                <a:solidFill>
                  <a:schemeClr val="bg1"/>
                </a:solidFill>
              </a:rPr>
              <a:t>Did it have a lively tone?</a:t>
            </a:r>
          </a:p>
          <a:p>
            <a:r>
              <a:rPr lang="en-GB" dirty="0" smtClean="0">
                <a:solidFill>
                  <a:schemeClr val="bg1"/>
                </a:solidFill>
              </a:rPr>
              <a:t>What would make their paragraph better?</a:t>
            </a:r>
          </a:p>
          <a:p>
            <a:endParaRPr lang="en-GB" dirty="0">
              <a:solidFill>
                <a:schemeClr val="bg1"/>
              </a:solidFill>
            </a:endParaRPr>
          </a:p>
        </p:txBody>
      </p:sp>
      <p:pic>
        <p:nvPicPr>
          <p:cNvPr id="8" name="Picture 2" descr="http://4.bp.blogspot.com/-SGMFp29nZw0/UlSqY-A-9AI/AAAAAAAAJy4/YEthdFu64c4/s1600/pho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35199"/>
            <a:ext cx="2700300" cy="363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4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686899"/>
              </p:ext>
            </p:extLst>
          </p:nvPr>
        </p:nvGraphicFramePr>
        <p:xfrm>
          <a:off x="107504" y="836712"/>
          <a:ext cx="7992888" cy="5760648"/>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640072">
                <a:tc>
                  <a:txBody>
                    <a:bodyPr/>
                    <a:lstStyle/>
                    <a:p>
                      <a:pPr algn="ctr"/>
                      <a:r>
                        <a:rPr lang="en-GB" dirty="0" smtClean="0"/>
                        <a:t>Group/Topic</a:t>
                      </a:r>
                      <a:endParaRPr lang="en-GB" dirty="0"/>
                    </a:p>
                  </a:txBody>
                  <a:tcPr/>
                </a:tc>
                <a:tc>
                  <a:txBody>
                    <a:bodyPr/>
                    <a:lstStyle/>
                    <a:p>
                      <a:pPr algn="ctr"/>
                      <a:r>
                        <a:rPr lang="en-GB" dirty="0" smtClean="0"/>
                        <a:t>What Went Well</a:t>
                      </a:r>
                      <a:endParaRPr lang="en-GB" dirty="0"/>
                    </a:p>
                  </a:txBody>
                  <a:tcPr/>
                </a:tc>
                <a:tc>
                  <a:txBody>
                    <a:bodyPr/>
                    <a:lstStyle/>
                    <a:p>
                      <a:pPr algn="ctr"/>
                      <a:r>
                        <a:rPr lang="en-GB" dirty="0" smtClean="0"/>
                        <a:t>What</a:t>
                      </a:r>
                      <a:r>
                        <a:rPr lang="en-GB" baseline="0" dirty="0" smtClean="0"/>
                        <a:t> to improve</a:t>
                      </a:r>
                      <a:endParaRPr lang="en-GB" dirty="0"/>
                    </a:p>
                  </a:txBody>
                  <a:tcPr/>
                </a:tc>
                <a:extLst>
                  <a:ext uri="{0D108BD9-81ED-4DB2-BD59-A6C34878D82A}">
                    <a16:rowId xmlns:a16="http://schemas.microsoft.com/office/drawing/2014/main" val="10000"/>
                  </a:ext>
                </a:extLst>
              </a:tr>
              <a:tr h="640072">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1"/>
                  </a:ext>
                </a:extLst>
              </a:tr>
              <a:tr h="640072">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2"/>
                  </a:ext>
                </a:extLst>
              </a:tr>
              <a:tr h="640072">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3"/>
                  </a:ext>
                </a:extLst>
              </a:tr>
              <a:tr h="640072">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4"/>
                  </a:ext>
                </a:extLst>
              </a:tr>
              <a:tr h="640072">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5"/>
                  </a:ext>
                </a:extLst>
              </a:tr>
              <a:tr h="640072">
                <a:tc>
                  <a:txBody>
                    <a:bodyPr/>
                    <a:lstStyle/>
                    <a:p>
                      <a:pPr algn="ctr"/>
                      <a:endParaRPr lang="en-GB"/>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10006"/>
                  </a:ext>
                </a:extLst>
              </a:tr>
              <a:tr h="640072">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10007"/>
                  </a:ext>
                </a:extLst>
              </a:tr>
              <a:tr h="640072">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10008"/>
                  </a:ext>
                </a:extLst>
              </a:tr>
            </a:tbl>
          </a:graphicData>
        </a:graphic>
      </p:graphicFrame>
      <p:sp>
        <p:nvSpPr>
          <p:cNvPr id="3" name="Rectangle 2"/>
          <p:cNvSpPr/>
          <p:nvPr/>
        </p:nvSpPr>
        <p:spPr>
          <a:xfrm>
            <a:off x="1307849" y="0"/>
            <a:ext cx="54793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Evaluation Sheet</a:t>
            </a:r>
            <a:endParaRPr lang="en-US" sz="54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2441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7209"/>
            <a:ext cx="2625078" cy="1077218"/>
          </a:xfrm>
          <a:prstGeom prst="rect">
            <a:avLst/>
          </a:prstGeom>
          <a:solidFill>
            <a:srgbClr val="00206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Introduction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2891313" y="527209"/>
            <a:ext cx="6048672" cy="4031873"/>
          </a:xfrm>
          <a:prstGeom prst="rect">
            <a:avLst/>
          </a:prstGeom>
          <a:noFill/>
        </p:spPr>
        <p:txBody>
          <a:bodyPr wrap="square" rtlCol="0">
            <a:spAutoFit/>
          </a:bodyPr>
          <a:lstStyle/>
          <a:p>
            <a:r>
              <a:rPr lang="en-GB" sz="3200" dirty="0" smtClean="0">
                <a:solidFill>
                  <a:schemeClr val="bg1"/>
                </a:solidFill>
              </a:rPr>
              <a:t>Hello there, Primary 7. Welcome to our main hall here at Edmund Rice College! I bet you’re all wondering why you are here? Well, we love our school, we want to tell you about it so that you can come here and love it too!</a:t>
            </a:r>
            <a:endParaRPr lang="en-GB" sz="3200" dirty="0">
              <a:solidFill>
                <a:schemeClr val="bg1"/>
              </a:solidFill>
            </a:endParaRPr>
          </a:p>
        </p:txBody>
      </p:sp>
    </p:spTree>
    <p:extLst>
      <p:ext uri="{BB962C8B-B14F-4D97-AF65-F5344CB8AC3E}">
        <p14:creationId xmlns:p14="http://schemas.microsoft.com/office/powerpoint/2010/main" val="3446251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1313" y="527209"/>
            <a:ext cx="6048672" cy="5016758"/>
          </a:xfrm>
          <a:prstGeom prst="rect">
            <a:avLst/>
          </a:prstGeom>
          <a:noFill/>
        </p:spPr>
        <p:txBody>
          <a:bodyPr wrap="square" rtlCol="0">
            <a:spAutoFit/>
          </a:bodyPr>
          <a:lstStyle/>
          <a:p>
            <a:r>
              <a:rPr lang="en-GB" sz="3200" dirty="0" smtClean="0">
                <a:solidFill>
                  <a:schemeClr val="bg1"/>
                </a:solidFill>
              </a:rPr>
              <a:t>Well, there you have it. Edmund Rice College will help you reach your potential with our fantastic teachers, brilliant facilities and excellent extra-curricular timetable. There is something for everyone. Why would you want to go anywhere else? We’ll see you in September!</a:t>
            </a:r>
            <a:endParaRPr lang="en-GB" sz="3200" dirty="0">
              <a:solidFill>
                <a:schemeClr val="bg1"/>
              </a:solidFill>
            </a:endParaRPr>
          </a:p>
        </p:txBody>
      </p:sp>
      <p:sp>
        <p:nvSpPr>
          <p:cNvPr id="5" name="Rectangle 4"/>
          <p:cNvSpPr/>
          <p:nvPr/>
        </p:nvSpPr>
        <p:spPr>
          <a:xfrm>
            <a:off x="0" y="527209"/>
            <a:ext cx="2625078" cy="584775"/>
          </a:xfrm>
          <a:prstGeom prst="rect">
            <a:avLst/>
          </a:prstGeom>
          <a:solidFill>
            <a:srgbClr val="00206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Conclusion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25873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78" y="116632"/>
            <a:ext cx="2606405" cy="923330"/>
          </a:xfrm>
          <a:prstGeom prst="rect">
            <a:avLst/>
          </a:prstGeom>
          <a:noFill/>
        </p:spPr>
        <p:txBody>
          <a:bodyPr wrap="square" lIns="91440" tIns="45720" rIns="91440" bIns="45720">
            <a:spAutoFit/>
          </a:bodyPr>
          <a:lstStyle/>
          <a:p>
            <a:pPr algn="ctr"/>
            <a:r>
              <a:rPr lang="en-US" sz="5400" b="0" u="sng"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Plenary</a:t>
            </a:r>
            <a:endParaRPr lang="en-US" sz="54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987824" y="476672"/>
            <a:ext cx="5832648" cy="830997"/>
          </a:xfrm>
          <a:prstGeom prst="rect">
            <a:avLst/>
          </a:prstGeom>
          <a:noFill/>
        </p:spPr>
        <p:txBody>
          <a:bodyPr wrap="square" rtlCol="0">
            <a:spAutoFit/>
          </a:bodyPr>
          <a:lstStyle/>
          <a:p>
            <a:pPr algn="ctr"/>
            <a:r>
              <a:rPr lang="en-GB" sz="2400" dirty="0" smtClean="0">
                <a:solidFill>
                  <a:schemeClr val="bg1"/>
                </a:solidFill>
              </a:rPr>
              <a:t>What do I need to do to write an excellent speech?</a:t>
            </a:r>
            <a:endParaRPr lang="en-GB" sz="2400" dirty="0">
              <a:solidFill>
                <a:schemeClr val="bg1"/>
              </a:solidFill>
            </a:endParaRPr>
          </a:p>
        </p:txBody>
      </p:sp>
      <p:pic>
        <p:nvPicPr>
          <p:cNvPr id="1026" name="Picture 2" descr="http://thumbs.dreamstime.com/z/speech-bubbles-3d-notebook-doodles-vector-set-236189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79"/>
          <a:stretch/>
        </p:blipFill>
        <p:spPr bwMode="auto">
          <a:xfrm>
            <a:off x="3250409" y="1307669"/>
            <a:ext cx="5307478" cy="534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20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095400"/>
          </a:xfrm>
        </p:spPr>
        <p:txBody>
          <a:bodyPr/>
          <a:lstStyle/>
          <a:p>
            <a:pPr algn="l"/>
            <a:r>
              <a:rPr lang="en-GB" dirty="0" smtClean="0"/>
              <a:t>Making progress by:</a:t>
            </a:r>
            <a:endParaRPr lang="en-GB" dirty="0"/>
          </a:p>
        </p:txBody>
      </p:sp>
      <p:sp>
        <p:nvSpPr>
          <p:cNvPr id="3" name="Subtitle 2"/>
          <p:cNvSpPr>
            <a:spLocks noGrp="1"/>
          </p:cNvSpPr>
          <p:nvPr>
            <p:ph type="subTitle" idx="1"/>
          </p:nvPr>
        </p:nvSpPr>
        <p:spPr>
          <a:xfrm>
            <a:off x="3347864" y="1844824"/>
            <a:ext cx="5114778" cy="1101248"/>
          </a:xfrm>
        </p:spPr>
        <p:txBody>
          <a:bodyPr>
            <a:noAutofit/>
          </a:bodyPr>
          <a:lstStyle/>
          <a:p>
            <a:pPr marL="342900" indent="-342900" algn="l">
              <a:buFont typeface="Arial" panose="020B0604020202020204" pitchFamily="34" charset="0"/>
              <a:buChar char="•"/>
            </a:pPr>
            <a:r>
              <a:rPr lang="en-GB" sz="2800" dirty="0" smtClean="0"/>
              <a:t>Recalling the persuasive techniques from previous lessons;</a:t>
            </a:r>
          </a:p>
          <a:p>
            <a:pPr marL="342900" indent="-342900" algn="l">
              <a:buFont typeface="Arial" panose="020B0604020202020204" pitchFamily="34" charset="0"/>
              <a:buChar char="•"/>
            </a:pPr>
            <a:r>
              <a:rPr lang="en-GB" sz="2800" dirty="0" smtClean="0"/>
              <a:t>Apply knowledge acquired in previous lesson;</a:t>
            </a:r>
          </a:p>
          <a:p>
            <a:pPr marL="342900" indent="-342900" algn="l">
              <a:buFont typeface="Arial" panose="020B0604020202020204" pitchFamily="34" charset="0"/>
              <a:buChar char="•"/>
            </a:pPr>
            <a:r>
              <a:rPr lang="en-GB" sz="2800" dirty="0" smtClean="0"/>
              <a:t>Plan own speech persuading P7 pupils to come to ERC. </a:t>
            </a:r>
          </a:p>
          <a:p>
            <a:pPr marL="342900" indent="-342900" algn="l">
              <a:buFont typeface="Arial" panose="020B0604020202020204" pitchFamily="34" charset="0"/>
              <a:buChar char="•"/>
            </a:pPr>
            <a:endParaRPr lang="en-GB" sz="2800" dirty="0"/>
          </a:p>
        </p:txBody>
      </p:sp>
      <p:pic>
        <p:nvPicPr>
          <p:cNvPr id="2050" name="Picture 2" descr="http://www.createwebquest.com/sites/default/files/images/I_3%20to%20persu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4887"/>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SgdHGpf_hEs/UH5_0OKTJMI/AAAAAAAAADU/S5GtjyODFvU/s1600/lens10191201_1269632431persuasi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12976"/>
            <a:ext cx="2376264" cy="329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22429"/>
            <a:ext cx="6212902" cy="2246769"/>
          </a:xfrm>
          <a:prstGeom prst="rect">
            <a:avLst/>
          </a:prstGeom>
          <a:noFill/>
        </p:spPr>
        <p:txBody>
          <a:bodyPr wrap="squar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Starter</a:t>
            </a:r>
          </a:p>
          <a:p>
            <a:pPr algn="ct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Give examples of the following persuasive techniques on the topic of Animal Cruelty:</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3059832" y="2348880"/>
            <a:ext cx="5688632" cy="3785652"/>
          </a:xfrm>
          <a:prstGeom prst="rect">
            <a:avLst/>
          </a:prstGeom>
          <a:noFill/>
        </p:spPr>
        <p:txBody>
          <a:bodyPr wrap="square" rtlCol="0">
            <a:spAutoFit/>
          </a:bodyPr>
          <a:lstStyle/>
          <a:p>
            <a:r>
              <a:rPr lang="en-GB" sz="2400" dirty="0" smtClean="0">
                <a:solidFill>
                  <a:schemeClr val="bg1"/>
                </a:solidFill>
              </a:rPr>
              <a:t>Rhetorical question;</a:t>
            </a:r>
          </a:p>
          <a:p>
            <a:r>
              <a:rPr lang="en-GB" sz="2400" dirty="0" smtClean="0">
                <a:solidFill>
                  <a:schemeClr val="bg1"/>
                </a:solidFill>
              </a:rPr>
              <a:t>Rule of Three;</a:t>
            </a:r>
          </a:p>
          <a:p>
            <a:r>
              <a:rPr lang="en-GB" sz="2400" dirty="0" smtClean="0">
                <a:solidFill>
                  <a:schemeClr val="bg1"/>
                </a:solidFill>
              </a:rPr>
              <a:t>A fact;</a:t>
            </a:r>
          </a:p>
          <a:p>
            <a:r>
              <a:rPr lang="en-GB" sz="2400" dirty="0" smtClean="0">
                <a:solidFill>
                  <a:schemeClr val="bg1"/>
                </a:solidFill>
              </a:rPr>
              <a:t>A statistic;</a:t>
            </a:r>
          </a:p>
          <a:p>
            <a:r>
              <a:rPr lang="en-GB" sz="2400" dirty="0" smtClean="0">
                <a:solidFill>
                  <a:schemeClr val="bg1"/>
                </a:solidFill>
              </a:rPr>
              <a:t>Emotive Language and </a:t>
            </a:r>
          </a:p>
          <a:p>
            <a:r>
              <a:rPr lang="en-GB" sz="2400" dirty="0" smtClean="0">
                <a:solidFill>
                  <a:schemeClr val="bg1"/>
                </a:solidFill>
              </a:rPr>
              <a:t>An opinion.</a:t>
            </a:r>
          </a:p>
          <a:p>
            <a:endParaRPr lang="en-GB" sz="2400" dirty="0">
              <a:solidFill>
                <a:schemeClr val="bg1"/>
              </a:solidFill>
            </a:endParaRPr>
          </a:p>
          <a:p>
            <a:r>
              <a:rPr lang="en-GB" sz="2400" dirty="0" smtClean="0">
                <a:solidFill>
                  <a:srgbClr val="FFFF00"/>
                </a:solidFill>
              </a:rPr>
              <a:t>If you are feeling super give an example of an </a:t>
            </a:r>
            <a:r>
              <a:rPr lang="en-GB" sz="2400" b="1" dirty="0" smtClean="0">
                <a:solidFill>
                  <a:srgbClr val="FFFF00"/>
                </a:solidFill>
              </a:rPr>
              <a:t>anecdote. </a:t>
            </a:r>
          </a:p>
          <a:p>
            <a:endParaRPr lang="en-GB" sz="2400" dirty="0">
              <a:solidFill>
                <a:schemeClr val="bg1"/>
              </a:solidFill>
            </a:endParaRPr>
          </a:p>
        </p:txBody>
      </p:sp>
      <p:pic>
        <p:nvPicPr>
          <p:cNvPr id="3074" name="Picture 2" descr="http://www.blogcdn.com/www.switched.com/media/2010/04/supremecourtcruel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411760" cy="13781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2.fanpop.com/images/photos/7900000/Stop-Animal-Cruelty-against-animal-cruelty-7969135-463-2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824"/>
            <a:ext cx="2411760" cy="14428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guardianlv.com/wp-content/uploads/2013/03/image-chillicothe-animal-cruelt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429000"/>
            <a:ext cx="2411760" cy="14925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api.ning.com/files/kxOsEzy6ZB2K6ZaBcoxx8ih2R03eSY1t2UoETQASjXAoRqC5jUvhGWmf*sy4Z4I7XYepJJ0eXQXM4M-QMJP0fYJR3ywseS6C/IamAgainstAnimalCruelty.png?width=559&amp;height=4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065549"/>
            <a:ext cx="2411760" cy="172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36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419872" y="188640"/>
            <a:ext cx="5114778" cy="1260140"/>
          </a:xfrm>
        </p:spPr>
        <p:txBody>
          <a:bodyPr>
            <a:noAutofit/>
          </a:bodyPr>
          <a:lstStyle/>
          <a:p>
            <a:pPr algn="ctr"/>
            <a:r>
              <a:rPr lang="en-GB" sz="2800" u="sng" dirty="0" smtClean="0"/>
              <a:t>‘Write a speech persuading Year 7 pupils to come to Edmund Rice College’</a:t>
            </a:r>
            <a:endParaRPr lang="en-GB" sz="2800" u="sng" dirty="0"/>
          </a:p>
        </p:txBody>
      </p:sp>
      <p:pic>
        <p:nvPicPr>
          <p:cNvPr id="5" name="Picture 2" descr="http://www.createwebquest.com/sites/default/files/images/I_3%20to%20persu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9" y="260648"/>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15816" y="1916832"/>
            <a:ext cx="5976664" cy="3477875"/>
          </a:xfrm>
          <a:prstGeom prst="rect">
            <a:avLst/>
          </a:prstGeom>
          <a:noFill/>
        </p:spPr>
        <p:txBody>
          <a:bodyPr wrap="square" rtlCol="0">
            <a:spAutoFit/>
          </a:bodyPr>
          <a:lstStyle/>
          <a:p>
            <a:pPr algn="ctr"/>
            <a:r>
              <a:rPr lang="en-GB" sz="2000" dirty="0" smtClean="0">
                <a:solidFill>
                  <a:schemeClr val="bg1"/>
                </a:solidFill>
              </a:rPr>
              <a:t>You are now going to begin planning your own persuasive speech. </a:t>
            </a:r>
          </a:p>
          <a:p>
            <a:pPr algn="ctr"/>
            <a:endParaRPr lang="en-GB" sz="2000" dirty="0">
              <a:solidFill>
                <a:schemeClr val="bg1"/>
              </a:solidFill>
            </a:endParaRPr>
          </a:p>
          <a:p>
            <a:pPr algn="ctr"/>
            <a:r>
              <a:rPr lang="en-GB" sz="2000" dirty="0" smtClean="0">
                <a:solidFill>
                  <a:schemeClr val="bg1"/>
                </a:solidFill>
              </a:rPr>
              <a:t>You need an introduction, three main paragraphs and a conclusion.</a:t>
            </a:r>
          </a:p>
          <a:p>
            <a:pPr algn="ctr"/>
            <a:r>
              <a:rPr lang="en-GB" sz="2000" dirty="0" smtClean="0">
                <a:solidFill>
                  <a:schemeClr val="bg1"/>
                </a:solidFill>
              </a:rPr>
              <a:t>You could use some of our ideas from the class speech but try to come up with your own. </a:t>
            </a:r>
          </a:p>
          <a:p>
            <a:pPr algn="ctr"/>
            <a:endParaRPr lang="en-GB" sz="2000" dirty="0">
              <a:solidFill>
                <a:schemeClr val="bg1"/>
              </a:solidFill>
            </a:endParaRPr>
          </a:p>
          <a:p>
            <a:pPr algn="ctr"/>
            <a:r>
              <a:rPr lang="en-GB" sz="2000" dirty="0" smtClean="0">
                <a:solidFill>
                  <a:schemeClr val="bg1"/>
                </a:solidFill>
              </a:rPr>
              <a:t>Remember, you are writing about why you think the school is fantastic and why younger pupils should choose ERC as their secondary school. </a:t>
            </a:r>
            <a:endParaRPr lang="en-GB" sz="2000" dirty="0">
              <a:solidFill>
                <a:schemeClr val="bg1"/>
              </a:solidFill>
            </a:endParaRPr>
          </a:p>
        </p:txBody>
      </p:sp>
    </p:spTree>
    <p:extLst>
      <p:ext uri="{BB962C8B-B14F-4D97-AF65-F5344CB8AC3E}">
        <p14:creationId xmlns:p14="http://schemas.microsoft.com/office/powerpoint/2010/main" val="320953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332656"/>
            <a:ext cx="761939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rPr>
              <a:t>Look at the evaluation sheet…</a:t>
            </a:r>
            <a:endParaRPr lang="en-US" sz="40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Rectangle 3"/>
          <p:cNvSpPr/>
          <p:nvPr/>
        </p:nvSpPr>
        <p:spPr>
          <a:xfrm>
            <a:off x="134852" y="1196752"/>
            <a:ext cx="7835418"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rPr>
              <a:t>Look at your own ideas on how to write an excellent speech…</a:t>
            </a:r>
            <a:endParaRPr lang="en-US" sz="32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5" name="TextBox 4"/>
          <p:cNvSpPr txBox="1"/>
          <p:nvPr/>
        </p:nvSpPr>
        <p:spPr>
          <a:xfrm>
            <a:off x="107504" y="2492896"/>
            <a:ext cx="7920880" cy="4154984"/>
          </a:xfrm>
          <a:prstGeom prst="rect">
            <a:avLst/>
          </a:prstGeom>
          <a:noFill/>
        </p:spPr>
        <p:txBody>
          <a:bodyPr wrap="square" rtlCol="0">
            <a:spAutoFit/>
          </a:bodyPr>
          <a:lstStyle/>
          <a:p>
            <a:r>
              <a:rPr lang="en-GB" sz="2400" u="sng" dirty="0" smtClean="0"/>
              <a:t>To be brilliant I need to:</a:t>
            </a:r>
          </a:p>
          <a:p>
            <a:endParaRPr lang="en-GB" sz="2400" dirty="0" smtClean="0"/>
          </a:p>
          <a:p>
            <a:pPr marL="285750" indent="-285750">
              <a:buFont typeface="Arial" panose="020B0604020202020204" pitchFamily="34" charset="0"/>
              <a:buChar char="•"/>
            </a:pPr>
            <a:r>
              <a:rPr lang="en-GB" sz="2400" dirty="0" smtClean="0"/>
              <a:t>You need to write in a clear way – in complete sentences.</a:t>
            </a:r>
          </a:p>
          <a:p>
            <a:pPr marL="285750" indent="-285750">
              <a:buFont typeface="Arial" panose="020B0604020202020204" pitchFamily="34" charset="0"/>
              <a:buChar char="•"/>
            </a:pPr>
            <a:r>
              <a:rPr lang="en-GB" sz="2400" dirty="0" smtClean="0"/>
              <a:t>Use a lively tone – remember you are happy to be here!</a:t>
            </a:r>
          </a:p>
          <a:p>
            <a:pPr marL="285750" indent="-285750">
              <a:buFont typeface="Arial" panose="020B0604020202020204" pitchFamily="34" charset="0"/>
              <a:buChar char="•"/>
            </a:pPr>
            <a:r>
              <a:rPr lang="en-GB" sz="2400" dirty="0" smtClean="0"/>
              <a:t>Use clear paragraphs and connectives to link them together.</a:t>
            </a:r>
          </a:p>
          <a:p>
            <a:pPr marL="285750" indent="-285750">
              <a:buFont typeface="Arial" panose="020B0604020202020204" pitchFamily="34" charset="0"/>
              <a:buChar char="•"/>
            </a:pPr>
            <a:r>
              <a:rPr lang="en-GB" sz="2400" dirty="0" smtClean="0"/>
              <a:t>Use effective and appropriate vocabulary.</a:t>
            </a:r>
          </a:p>
          <a:p>
            <a:pPr marL="285750" indent="-285750">
              <a:buFont typeface="Arial" panose="020B0604020202020204" pitchFamily="34" charset="0"/>
              <a:buChar char="•"/>
            </a:pPr>
            <a:r>
              <a:rPr lang="en-GB" sz="2400" dirty="0" smtClean="0"/>
              <a:t>To use correct spellings! If you are unsure – get a dictionary!</a:t>
            </a:r>
            <a:endParaRPr lang="en-GB" sz="2400" dirty="0"/>
          </a:p>
        </p:txBody>
      </p:sp>
      <p:pic>
        <p:nvPicPr>
          <p:cNvPr id="4098" name="Picture 2" descr="http://2.bp.blogspot.com/-cuUY3SlgzpQ/UcCEWF3q7JI/AAAAAAAAO5Q/kVuJ3LiRt7M/s1600/thumbs-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983" y="5661248"/>
            <a:ext cx="1693017" cy="1196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rcadestickers.co.uk/image/cache/data/charcaters/pacman-thumbs-wink-character-sticker-700x7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260523"/>
            <a:ext cx="100811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fc03.deviantart.net/fs71/f/2012/021/3/d/adult_simba_thumbs_up___vector_by_crusierpl-d4n1oc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5972" y="2764579"/>
            <a:ext cx="1552495" cy="154287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asg.animatedheroes.com/albums/mike/Mike_thumbs_up.siz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2299" y="-27384"/>
            <a:ext cx="1415988" cy="113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3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816" y="188640"/>
            <a:ext cx="5105400" cy="1527448"/>
          </a:xfrm>
        </p:spPr>
        <p:txBody>
          <a:bodyPr/>
          <a:lstStyle/>
          <a:p>
            <a:pPr algn="l"/>
            <a:r>
              <a:rPr lang="en-GB" u="sng" dirty="0" smtClean="0"/>
              <a:t>Making progress by:</a:t>
            </a:r>
            <a:endParaRPr lang="en-GB" u="sng" dirty="0"/>
          </a:p>
        </p:txBody>
      </p:sp>
      <p:sp>
        <p:nvSpPr>
          <p:cNvPr id="3" name="Subtitle 2"/>
          <p:cNvSpPr>
            <a:spLocks noGrp="1"/>
          </p:cNvSpPr>
          <p:nvPr>
            <p:ph type="subTitle" idx="1"/>
          </p:nvPr>
        </p:nvSpPr>
        <p:spPr>
          <a:xfrm>
            <a:off x="2843808" y="2276872"/>
            <a:ext cx="6048672" cy="3744416"/>
          </a:xfrm>
        </p:spPr>
        <p:txBody>
          <a:bodyPr>
            <a:noAutofit/>
          </a:bodyPr>
          <a:lstStyle/>
          <a:p>
            <a:pPr marL="342900" indent="-342900" algn="l">
              <a:buFont typeface="Arial" panose="020B0604020202020204" pitchFamily="34" charset="0"/>
              <a:buChar char="•"/>
            </a:pPr>
            <a:r>
              <a:rPr lang="en-GB" sz="3200" dirty="0" smtClean="0"/>
              <a:t>Understanding what I need to do to write a speech;</a:t>
            </a:r>
          </a:p>
          <a:p>
            <a:pPr marL="342900" indent="-342900" algn="l">
              <a:buFont typeface="Arial" panose="020B0604020202020204" pitchFamily="34" charset="0"/>
              <a:buChar char="•"/>
            </a:pPr>
            <a:r>
              <a:rPr lang="en-GB" sz="3200" dirty="0" smtClean="0"/>
              <a:t>Identifying and explaining the effect of persuasive devices;</a:t>
            </a:r>
          </a:p>
          <a:p>
            <a:pPr marL="342900" indent="-342900" algn="l">
              <a:buFont typeface="Arial" panose="020B0604020202020204" pitchFamily="34" charset="0"/>
              <a:buChar char="•"/>
            </a:pPr>
            <a:r>
              <a:rPr lang="en-GB" sz="3200" dirty="0" smtClean="0"/>
              <a:t>Creating a paragraph in pairs about using mobile phones in school. </a:t>
            </a:r>
            <a:endParaRPr lang="en-GB" sz="3200" dirty="0"/>
          </a:p>
        </p:txBody>
      </p:sp>
      <p:pic>
        <p:nvPicPr>
          <p:cNvPr id="12290" name="Picture 2" descr="http://1.bp.blogspot.com/-Rx2bXhV-Ye4/UgupF1qfNaI/AAAAAAAAANQ/OPJ_RUJfLwY/s1600/creativity-signpo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67" y="3933056"/>
            <a:ext cx="2339752" cy="2414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4.bp.blogspot.com/-SGMFp29nZw0/UlSqY-A-9AI/AAAAAAAAJy4/YEthdFu64c4/s1600/ph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75" y="548680"/>
            <a:ext cx="2195736" cy="295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02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982"/>
            <a:ext cx="7037503"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rPr>
              <a:t>Use the planning grid to structure </a:t>
            </a:r>
          </a:p>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rPr>
              <a:t>your ideas…</a:t>
            </a:r>
            <a:endParaRPr lang="en-US" sz="3200" b="1" cap="none" spc="50" dirty="0">
              <a:ln w="11430"/>
              <a:gradFill>
                <a:gsLst>
                  <a:gs pos="25000">
                    <a:schemeClr val="accent2">
                      <a:satMod val="155000"/>
                    </a:schemeClr>
                  </a:gs>
                  <a:gs pos="100000">
                    <a:schemeClr val="accent2">
                      <a:shade val="45000"/>
                      <a:satMod val="165000"/>
                    </a:schemeClr>
                  </a:gs>
                </a:gsLst>
                <a:lin ang="5400000"/>
              </a:gra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61" t="19235" r="19816" b="14764"/>
          <a:stretch/>
        </p:blipFill>
        <p:spPr bwMode="auto">
          <a:xfrm>
            <a:off x="248013" y="1340768"/>
            <a:ext cx="5116076" cy="344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823" t="15529" r="39669" b="8059"/>
          <a:stretch/>
        </p:blipFill>
        <p:spPr bwMode="auto">
          <a:xfrm rot="840000">
            <a:off x="4817040" y="2233647"/>
            <a:ext cx="3215589" cy="420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0" descr="http://asg.animatedheroes.com/albums/mike/Mike_thumbs_up.s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013" y="5517232"/>
            <a:ext cx="1415988" cy="1132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asg.animatedheroes.com/albums/mike/Mike_thumbs_up.s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549" y="207977"/>
            <a:ext cx="1415988" cy="113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62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70325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Homework</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179512" y="1340768"/>
            <a:ext cx="7776864" cy="2585323"/>
          </a:xfrm>
          <a:prstGeom prst="rect">
            <a:avLst/>
          </a:prstGeom>
          <a:noFill/>
        </p:spPr>
        <p:txBody>
          <a:bodyPr wrap="square" rtlCol="0">
            <a:spAutoFit/>
          </a:bodyPr>
          <a:lstStyle/>
          <a:p>
            <a:r>
              <a:rPr lang="en-GB" dirty="0" smtClean="0"/>
              <a:t>Using your planning sheet – write up your introduction, and first two points into proper paragraphs. </a:t>
            </a:r>
          </a:p>
          <a:p>
            <a:endParaRPr lang="en-GB" dirty="0"/>
          </a:p>
          <a:p>
            <a:r>
              <a:rPr lang="en-GB" dirty="0" smtClean="0"/>
              <a:t>Remember:</a:t>
            </a:r>
          </a:p>
          <a:p>
            <a:pPr marL="285750" indent="-285750">
              <a:buFont typeface="Arial" panose="020B0604020202020204" pitchFamily="34" charset="0"/>
              <a:buChar char="•"/>
            </a:pPr>
            <a:r>
              <a:rPr lang="en-GB" dirty="0" smtClean="0"/>
              <a:t>Full sentences, capital letters and full stops</a:t>
            </a:r>
          </a:p>
          <a:p>
            <a:pPr marL="285750" indent="-285750">
              <a:buFont typeface="Arial" panose="020B0604020202020204" pitchFamily="34" charset="0"/>
              <a:buChar char="•"/>
            </a:pPr>
            <a:r>
              <a:rPr lang="en-GB" dirty="0" smtClean="0"/>
              <a:t>Make sure your work is clear and readable!</a:t>
            </a:r>
          </a:p>
          <a:p>
            <a:endParaRPr lang="en-GB" dirty="0"/>
          </a:p>
          <a:p>
            <a:endParaRPr lang="en-GB" dirty="0" smtClean="0"/>
          </a:p>
          <a:p>
            <a:r>
              <a:rPr lang="en-GB" dirty="0" smtClean="0"/>
              <a:t>We will peer mark these at the start of next lesson. </a:t>
            </a:r>
            <a:endParaRPr lang="en-GB" dirty="0"/>
          </a:p>
        </p:txBody>
      </p:sp>
    </p:spTree>
    <p:extLst>
      <p:ext uri="{BB962C8B-B14F-4D97-AF65-F5344CB8AC3E}">
        <p14:creationId xmlns:p14="http://schemas.microsoft.com/office/powerpoint/2010/main" val="365284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095400"/>
          </a:xfrm>
        </p:spPr>
        <p:txBody>
          <a:bodyPr/>
          <a:lstStyle/>
          <a:p>
            <a:pPr algn="l"/>
            <a:r>
              <a:rPr lang="en-GB" dirty="0" smtClean="0"/>
              <a:t>Making progress by:</a:t>
            </a:r>
            <a:endParaRPr lang="en-GB" dirty="0"/>
          </a:p>
        </p:txBody>
      </p:sp>
      <p:sp>
        <p:nvSpPr>
          <p:cNvPr id="3" name="Subtitle 2"/>
          <p:cNvSpPr>
            <a:spLocks noGrp="1"/>
          </p:cNvSpPr>
          <p:nvPr>
            <p:ph type="subTitle" idx="1"/>
          </p:nvPr>
        </p:nvSpPr>
        <p:spPr>
          <a:xfrm>
            <a:off x="3347864" y="1844824"/>
            <a:ext cx="5114778" cy="1101248"/>
          </a:xfrm>
        </p:spPr>
        <p:txBody>
          <a:bodyPr>
            <a:noAutofit/>
          </a:bodyPr>
          <a:lstStyle/>
          <a:p>
            <a:pPr marL="342900" indent="-342900" algn="l">
              <a:buFont typeface="Arial" panose="020B0604020202020204" pitchFamily="34" charset="0"/>
              <a:buChar char="•"/>
            </a:pPr>
            <a:r>
              <a:rPr lang="en-GB" sz="2800" dirty="0" smtClean="0"/>
              <a:t>Using planning sheet to write up my points into paragraphs;</a:t>
            </a:r>
          </a:p>
          <a:p>
            <a:pPr marL="342900" indent="-342900" algn="l">
              <a:buFont typeface="Arial" panose="020B0604020202020204" pitchFamily="34" charset="0"/>
              <a:buChar char="•"/>
            </a:pPr>
            <a:r>
              <a:rPr lang="en-GB" sz="2800" dirty="0" smtClean="0"/>
              <a:t>Knowing and understanding the Speaking and Listening criteria and how to achieve my target level;</a:t>
            </a:r>
          </a:p>
          <a:p>
            <a:pPr marL="342900" indent="-342900" algn="l">
              <a:buFont typeface="Arial" panose="020B0604020202020204" pitchFamily="34" charset="0"/>
              <a:buChar char="•"/>
            </a:pPr>
            <a:r>
              <a:rPr lang="en-GB" sz="2800" dirty="0"/>
              <a:t>Practise delivering my speech with a </a:t>
            </a:r>
            <a:r>
              <a:rPr lang="en-GB" sz="2800" dirty="0" smtClean="0"/>
              <a:t>partner.</a:t>
            </a:r>
            <a:endParaRPr lang="en-GB" sz="2800" dirty="0"/>
          </a:p>
          <a:p>
            <a:pPr marL="342900" indent="-342900" algn="l">
              <a:buFont typeface="Arial" panose="020B0604020202020204" pitchFamily="34" charset="0"/>
              <a:buChar char="•"/>
            </a:pPr>
            <a:endParaRPr lang="en-GB" sz="2800" dirty="0" smtClean="0"/>
          </a:p>
          <a:p>
            <a:pPr marL="342900" indent="-342900" algn="l">
              <a:buFont typeface="Arial" panose="020B0604020202020204" pitchFamily="34" charset="0"/>
              <a:buChar char="•"/>
            </a:pPr>
            <a:endParaRPr lang="en-GB" sz="2800" dirty="0"/>
          </a:p>
        </p:txBody>
      </p:sp>
      <p:pic>
        <p:nvPicPr>
          <p:cNvPr id="2050" name="Picture 2" descr="http://www.createwebquest.com/sites/default/files/images/I_3%20to%20persu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94887"/>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SgdHGpf_hEs/UH5_0OKTJMI/AAAAAAAAADU/S5GtjyODFvU/s1600/lens10191201_1269632431persuasi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12976"/>
            <a:ext cx="2376264" cy="329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82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67381"/>
            <a:ext cx="234711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Starter</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2821455" y="188640"/>
            <a:ext cx="5904656" cy="1323439"/>
          </a:xfrm>
          <a:prstGeom prst="rect">
            <a:avLst/>
          </a:prstGeom>
          <a:noFill/>
        </p:spPr>
        <p:txBody>
          <a:bodyPr wrap="square" rtlCol="0">
            <a:spAutoFit/>
          </a:bodyPr>
          <a:lstStyle/>
          <a:p>
            <a:r>
              <a:rPr lang="en-GB" sz="2000" b="1" u="sng" dirty="0" smtClean="0">
                <a:solidFill>
                  <a:schemeClr val="bg1"/>
                </a:solidFill>
              </a:rPr>
              <a:t>Homework check!</a:t>
            </a:r>
          </a:p>
          <a:p>
            <a:endParaRPr lang="en-GB" sz="2000" dirty="0" smtClean="0">
              <a:solidFill>
                <a:schemeClr val="bg1"/>
              </a:solidFill>
            </a:endParaRPr>
          </a:p>
          <a:p>
            <a:r>
              <a:rPr lang="en-GB" sz="2000" dirty="0" smtClean="0">
                <a:solidFill>
                  <a:schemeClr val="bg1"/>
                </a:solidFill>
              </a:rPr>
              <a:t>Locate your homework – swap your exercise book with a partner. </a:t>
            </a:r>
          </a:p>
        </p:txBody>
      </p:sp>
      <p:sp>
        <p:nvSpPr>
          <p:cNvPr id="6" name="TextBox 5"/>
          <p:cNvSpPr txBox="1"/>
          <p:nvPr/>
        </p:nvSpPr>
        <p:spPr>
          <a:xfrm>
            <a:off x="2915815" y="1700808"/>
            <a:ext cx="5976665" cy="3170099"/>
          </a:xfrm>
          <a:prstGeom prst="rect">
            <a:avLst/>
          </a:prstGeom>
          <a:noFill/>
        </p:spPr>
        <p:txBody>
          <a:bodyPr wrap="square" rtlCol="0">
            <a:spAutoFit/>
          </a:bodyPr>
          <a:lstStyle/>
          <a:p>
            <a:r>
              <a:rPr lang="en-GB" sz="2000" dirty="0" smtClean="0">
                <a:solidFill>
                  <a:srgbClr val="FFFF00"/>
                </a:solidFill>
              </a:rPr>
              <a:t>Read your partner’s work. </a:t>
            </a:r>
          </a:p>
          <a:p>
            <a:endParaRPr lang="en-GB" sz="2000" dirty="0">
              <a:solidFill>
                <a:srgbClr val="FFFF00"/>
              </a:solidFill>
            </a:endParaRPr>
          </a:p>
          <a:p>
            <a:pPr marL="342900" indent="-342900">
              <a:buFont typeface="Arial" panose="020B0604020202020204" pitchFamily="34" charset="0"/>
              <a:buChar char="•"/>
            </a:pPr>
            <a:r>
              <a:rPr lang="en-GB" sz="2000" dirty="0" smtClean="0">
                <a:solidFill>
                  <a:srgbClr val="FFFF00"/>
                </a:solidFill>
              </a:rPr>
              <a:t>Have they written an introduction? Is it clear what they are talking about?</a:t>
            </a:r>
          </a:p>
          <a:p>
            <a:pPr marL="342900" indent="-342900">
              <a:buFont typeface="Arial" panose="020B0604020202020204" pitchFamily="34" charset="0"/>
              <a:buChar char="•"/>
            </a:pPr>
            <a:r>
              <a:rPr lang="en-GB" sz="2000" dirty="0" smtClean="0">
                <a:solidFill>
                  <a:srgbClr val="FFFF00"/>
                </a:solidFill>
              </a:rPr>
              <a:t>Are there paragraphs?</a:t>
            </a:r>
          </a:p>
          <a:p>
            <a:pPr marL="342900" indent="-342900">
              <a:buFont typeface="Arial" panose="020B0604020202020204" pitchFamily="34" charset="0"/>
              <a:buChar char="•"/>
            </a:pPr>
            <a:r>
              <a:rPr lang="en-GB" sz="2000" dirty="0" smtClean="0">
                <a:solidFill>
                  <a:srgbClr val="FFFF00"/>
                </a:solidFill>
              </a:rPr>
              <a:t>Are full sentences used, with punctuation in the correct places?</a:t>
            </a:r>
          </a:p>
          <a:p>
            <a:pPr marL="342900" indent="-342900">
              <a:buFont typeface="Arial" panose="020B0604020202020204" pitchFamily="34" charset="0"/>
              <a:buChar char="•"/>
            </a:pPr>
            <a:r>
              <a:rPr lang="en-GB" sz="2000" dirty="0" smtClean="0">
                <a:solidFill>
                  <a:srgbClr val="FFFF00"/>
                </a:solidFill>
              </a:rPr>
              <a:t>Have they attempted to use ambitious vocabulary?</a:t>
            </a:r>
          </a:p>
          <a:p>
            <a:pPr marL="342900" indent="-342900">
              <a:buFont typeface="Arial" panose="020B0604020202020204" pitchFamily="34" charset="0"/>
              <a:buChar char="•"/>
            </a:pPr>
            <a:r>
              <a:rPr lang="en-GB" sz="2000" dirty="0" smtClean="0">
                <a:solidFill>
                  <a:srgbClr val="FFFF00"/>
                </a:solidFill>
              </a:rPr>
              <a:t>Is it persuasive?</a:t>
            </a:r>
            <a:endParaRPr lang="en-GB" sz="2000" dirty="0">
              <a:solidFill>
                <a:srgbClr val="FFFF00"/>
              </a:solidFill>
            </a:endParaRPr>
          </a:p>
        </p:txBody>
      </p:sp>
      <p:sp>
        <p:nvSpPr>
          <p:cNvPr id="7" name="TextBox 6"/>
          <p:cNvSpPr txBox="1"/>
          <p:nvPr/>
        </p:nvSpPr>
        <p:spPr>
          <a:xfrm>
            <a:off x="2915815" y="5085184"/>
            <a:ext cx="5976665" cy="1015663"/>
          </a:xfrm>
          <a:prstGeom prst="rect">
            <a:avLst/>
          </a:prstGeom>
          <a:noFill/>
        </p:spPr>
        <p:txBody>
          <a:bodyPr wrap="square" rtlCol="0">
            <a:spAutoFit/>
          </a:bodyPr>
          <a:lstStyle/>
          <a:p>
            <a:pPr algn="ctr"/>
            <a:r>
              <a:rPr lang="en-GB" sz="2000" dirty="0" smtClean="0">
                <a:solidFill>
                  <a:schemeClr val="bg1"/>
                </a:solidFill>
              </a:rPr>
              <a:t>Very neatly, underneath their work, give your partner a WWW and two WTI comments so they know how to improve!</a:t>
            </a:r>
            <a:endParaRPr lang="en-GB" sz="2000" dirty="0">
              <a:solidFill>
                <a:schemeClr val="bg1"/>
              </a:solidFill>
            </a:endParaRPr>
          </a:p>
        </p:txBody>
      </p:sp>
      <p:pic>
        <p:nvPicPr>
          <p:cNvPr id="8" name="Picture 4" descr="http://www.arcadestickers.co.uk/image/cache/data/charcaters/pacman-thumbs-wink-character-sticker-700x7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86" y="1268760"/>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076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094" y="188640"/>
            <a:ext cx="563487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u="sng" cap="none" spc="50" dirty="0" smtClean="0">
                <a:ln w="11430"/>
                <a:gradFill>
                  <a:gsLst>
                    <a:gs pos="25000">
                      <a:schemeClr val="accent2">
                        <a:satMod val="155000"/>
                      </a:schemeClr>
                    </a:gs>
                    <a:gs pos="100000">
                      <a:schemeClr val="accent2">
                        <a:shade val="45000"/>
                        <a:satMod val="165000"/>
                      </a:schemeClr>
                    </a:gs>
                  </a:gsLst>
                  <a:lin ang="5400000"/>
                </a:gradFill>
              </a:rPr>
              <a:t>Completing the writing…</a:t>
            </a:r>
            <a:endParaRPr lang="en-US" sz="3600" b="1" u="sng" cap="none" spc="50" dirty="0">
              <a:ln w="11430"/>
              <a:gradFill>
                <a:gsLst>
                  <a:gs pos="25000">
                    <a:schemeClr val="accent2">
                      <a:satMod val="155000"/>
                    </a:schemeClr>
                  </a:gs>
                  <a:gs pos="100000">
                    <a:schemeClr val="accent2">
                      <a:shade val="45000"/>
                      <a:satMod val="165000"/>
                    </a:schemeClr>
                  </a:gs>
                </a:gsLst>
                <a:lin ang="5400000"/>
              </a:gradFill>
            </a:endParaRPr>
          </a:p>
        </p:txBody>
      </p:sp>
      <p:pic>
        <p:nvPicPr>
          <p:cNvPr id="9218" name="Picture 2" descr="http://lawschooli.com/wp-content/uploads/2013/07/writing-s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208" y="5297531"/>
            <a:ext cx="2358347" cy="15359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2.bp.blogspot.com/-Vtpg4hF8y9k/UuRFE8c-a_I/AAAAAAAAQ-c/GNyn3O8Rqa8/s1600/Boy_Writ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0"/>
            <a:ext cx="1793587" cy="1793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1758101"/>
            <a:ext cx="6408712" cy="3539430"/>
          </a:xfrm>
          <a:prstGeom prst="rect">
            <a:avLst/>
          </a:prstGeom>
          <a:noFill/>
        </p:spPr>
        <p:txBody>
          <a:bodyPr wrap="square" rtlCol="0">
            <a:spAutoFit/>
          </a:bodyPr>
          <a:lstStyle/>
          <a:p>
            <a:r>
              <a:rPr lang="en-GB" sz="2800" dirty="0" smtClean="0"/>
              <a:t>You now have 20 minutes to complete your speech. </a:t>
            </a:r>
          </a:p>
          <a:p>
            <a:r>
              <a:rPr lang="en-GB" sz="2800" dirty="0" smtClean="0"/>
              <a:t>You have your third point and conclusion to write. </a:t>
            </a:r>
          </a:p>
          <a:p>
            <a:endParaRPr lang="en-GB" sz="2800" dirty="0"/>
          </a:p>
          <a:p>
            <a:r>
              <a:rPr lang="en-GB" sz="2800" dirty="0" smtClean="0"/>
              <a:t>Make sure you pay attention to your EBI comments – make the improvements now!</a:t>
            </a:r>
            <a:endParaRPr lang="en-GB" sz="2800" dirty="0"/>
          </a:p>
        </p:txBody>
      </p:sp>
    </p:spTree>
    <p:extLst>
      <p:ext uri="{BB962C8B-B14F-4D97-AF65-F5344CB8AC3E}">
        <p14:creationId xmlns:p14="http://schemas.microsoft.com/office/powerpoint/2010/main" val="3001786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8312711"/>
              </p:ext>
            </p:extLst>
          </p:nvPr>
        </p:nvGraphicFramePr>
        <p:xfrm>
          <a:off x="107504" y="1609725"/>
          <a:ext cx="7920880" cy="4572000"/>
        </p:xfrm>
        <a:graphic>
          <a:graphicData uri="http://schemas.openxmlformats.org/drawingml/2006/table">
            <a:tbl>
              <a:tblPr firstRow="1" firstCol="1" lastRow="1" lastCol="1" bandRow="1" bandCol="1">
                <a:tableStyleId>{21E4AEA4-8DFA-4A89-87EB-49C32662AFE0}</a:tableStyleId>
              </a:tblPr>
              <a:tblGrid>
                <a:gridCol w="1355284">
                  <a:extLst>
                    <a:ext uri="{9D8B030D-6E8A-4147-A177-3AD203B41FA5}">
                      <a16:colId xmlns:a16="http://schemas.microsoft.com/office/drawing/2014/main" val="20000"/>
                    </a:ext>
                  </a:extLst>
                </a:gridCol>
                <a:gridCol w="6565596">
                  <a:extLst>
                    <a:ext uri="{9D8B030D-6E8A-4147-A177-3AD203B41FA5}">
                      <a16:colId xmlns:a16="http://schemas.microsoft.com/office/drawing/2014/main" val="20001"/>
                    </a:ext>
                  </a:extLst>
                </a:gridCol>
              </a:tblGrid>
              <a:tr h="1047622">
                <a:tc>
                  <a:txBody>
                    <a:bodyPr/>
                    <a:lstStyle/>
                    <a:p>
                      <a:pPr algn="ctr">
                        <a:spcAft>
                          <a:spcPts val="0"/>
                        </a:spcAft>
                      </a:pPr>
                      <a:r>
                        <a:rPr lang="en-GB" sz="3200" b="0" dirty="0">
                          <a:effectLst/>
                        </a:rPr>
                        <a:t>Level 5</a:t>
                      </a:r>
                      <a:endParaRPr lang="en-GB" sz="3200" b="0" dirty="0">
                        <a:effectLst/>
                        <a:latin typeface="Times New Roman"/>
                        <a:ea typeface="Times New Roman"/>
                      </a:endParaRPr>
                    </a:p>
                  </a:txBody>
                  <a:tcPr marL="68580" marR="68580" marT="0" marB="0" anchor="ctr"/>
                </a:tc>
                <a:tc>
                  <a:txBody>
                    <a:bodyPr/>
                    <a:lstStyle/>
                    <a:p>
                      <a:pPr algn="l">
                        <a:spcAft>
                          <a:spcPts val="0"/>
                        </a:spcAft>
                      </a:pPr>
                      <a:r>
                        <a:rPr lang="en-GB" sz="2000" b="0" dirty="0">
                          <a:effectLst/>
                        </a:rPr>
                        <a:t>I can talk in a way that engages the attention and interest of listeners through variation (changing) of vocabulary and expression.  I can use standard English to explain, explore or justify an idea in formal situations.</a:t>
                      </a:r>
                      <a:endParaRPr lang="en-GB" sz="3200" b="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047622">
                <a:tc>
                  <a:txBody>
                    <a:bodyPr/>
                    <a:lstStyle/>
                    <a:p>
                      <a:pPr algn="ctr">
                        <a:spcAft>
                          <a:spcPts val="0"/>
                        </a:spcAft>
                      </a:pPr>
                      <a:r>
                        <a:rPr lang="en-GB" sz="3200" b="0">
                          <a:effectLst/>
                        </a:rPr>
                        <a:t>Level 4</a:t>
                      </a:r>
                      <a:endParaRPr lang="en-GB" sz="3200" b="0">
                        <a:effectLst/>
                        <a:latin typeface="Times New Roman"/>
                        <a:ea typeface="Times New Roman"/>
                      </a:endParaRPr>
                    </a:p>
                  </a:txBody>
                  <a:tcPr marL="68580" marR="68580" marT="0" marB="0" anchor="ctr"/>
                </a:tc>
                <a:tc>
                  <a:txBody>
                    <a:bodyPr/>
                    <a:lstStyle/>
                    <a:p>
                      <a:pPr algn="l">
                        <a:spcAft>
                          <a:spcPts val="0"/>
                        </a:spcAft>
                      </a:pPr>
                      <a:r>
                        <a:rPr lang="en-GB" sz="2000" b="0" dirty="0">
                          <a:effectLst/>
                        </a:rPr>
                        <a:t>I can speak clearly and audibly to a group, in a range of contexts, varying (changing) the formality of language in speech to suit different circumstances and engage the interest of the listeners. I can use some of the features of standard English vocabulary and grammar appropriately.</a:t>
                      </a:r>
                      <a:endParaRPr lang="en-GB" sz="3200" b="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105656">
                <a:tc>
                  <a:txBody>
                    <a:bodyPr/>
                    <a:lstStyle/>
                    <a:p>
                      <a:pPr algn="ctr">
                        <a:spcAft>
                          <a:spcPts val="0"/>
                        </a:spcAft>
                      </a:pPr>
                      <a:r>
                        <a:rPr lang="en-GB" sz="3200" b="0">
                          <a:effectLst/>
                        </a:rPr>
                        <a:t>Level 3</a:t>
                      </a:r>
                      <a:endParaRPr lang="en-GB" sz="3200" b="0">
                        <a:effectLst/>
                        <a:latin typeface="Times New Roman"/>
                        <a:ea typeface="Times New Roman"/>
                      </a:endParaRPr>
                    </a:p>
                  </a:txBody>
                  <a:tcPr marL="68580" marR="68580" marT="0" marB="0" anchor="ctr"/>
                </a:tc>
                <a:tc>
                  <a:txBody>
                    <a:bodyPr/>
                    <a:lstStyle/>
                    <a:p>
                      <a:pPr algn="l">
                        <a:spcAft>
                          <a:spcPts val="0"/>
                        </a:spcAft>
                      </a:pPr>
                      <a:r>
                        <a:rPr lang="en-GB" sz="2000" b="0" dirty="0">
                          <a:effectLst/>
                        </a:rPr>
                        <a:t>I can speak to a group, sometimes varying (changing) the formality of language.  At times, I can use some of the features of standard English vocabulary and grammar (straightforward and appropriate language).</a:t>
                      </a:r>
                      <a:endParaRPr lang="en-GB" sz="3200" b="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bl>
          </a:graphicData>
        </a:graphic>
      </p:graphicFrame>
      <p:pic>
        <p:nvPicPr>
          <p:cNvPr id="3" name="Picture 1" descr="la_exposi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08823"/>
            <a:ext cx="1897360" cy="1327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740" y="233960"/>
            <a:ext cx="4919360"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u="sng" cap="none" spc="50" dirty="0" smtClean="0">
                <a:ln w="11430"/>
                <a:gradFill>
                  <a:gsLst>
                    <a:gs pos="25000">
                      <a:schemeClr val="accent2">
                        <a:satMod val="155000"/>
                      </a:schemeClr>
                    </a:gs>
                    <a:gs pos="100000">
                      <a:schemeClr val="accent2">
                        <a:shade val="45000"/>
                        <a:satMod val="165000"/>
                      </a:schemeClr>
                    </a:gs>
                  </a:gsLst>
                  <a:lin ang="5400000"/>
                </a:gradFill>
              </a:rPr>
              <a:t>Speaking and Listening:</a:t>
            </a:r>
          </a:p>
          <a:p>
            <a:pPr algn="ctr"/>
            <a:r>
              <a:rPr lang="en-US" sz="3200" b="1" u="sng" spc="50" dirty="0" smtClean="0">
                <a:ln w="11430"/>
                <a:gradFill>
                  <a:gsLst>
                    <a:gs pos="25000">
                      <a:schemeClr val="accent2">
                        <a:satMod val="155000"/>
                      </a:schemeClr>
                    </a:gs>
                    <a:gs pos="100000">
                      <a:schemeClr val="accent2">
                        <a:shade val="45000"/>
                        <a:satMod val="165000"/>
                      </a:schemeClr>
                    </a:gs>
                  </a:gsLst>
                  <a:lin ang="5400000"/>
                </a:gradFill>
              </a:rPr>
              <a:t>Talking to Others (AF1)</a:t>
            </a:r>
            <a:endParaRPr lang="en-US" sz="3200" b="1" u="sng" cap="none" spc="50" dirty="0">
              <a:ln w="11430"/>
              <a:gradFill>
                <a:gsLst>
                  <a:gs pos="25000">
                    <a:schemeClr val="accent2">
                      <a:satMod val="155000"/>
                    </a:schemeClr>
                  </a:gs>
                  <a:gs pos="100000">
                    <a:schemeClr val="accent2">
                      <a:shade val="45000"/>
                      <a:satMod val="165000"/>
                    </a:schemeClr>
                  </a:gs>
                </a:gsLst>
                <a:lin ang="5400000"/>
              </a:gradFill>
            </a:endParaRPr>
          </a:p>
        </p:txBody>
      </p:sp>
    </p:spTree>
    <p:extLst>
      <p:ext uri="{BB962C8B-B14F-4D97-AF65-F5344CB8AC3E}">
        <p14:creationId xmlns:p14="http://schemas.microsoft.com/office/powerpoint/2010/main" val="2825714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1318"/>
            <a:ext cx="704128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rPr>
              <a:t>Work on that persuasive delivery…</a:t>
            </a:r>
            <a:endParaRPr lang="en-US" sz="32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3" name="TextBox 2"/>
          <p:cNvSpPr txBox="1"/>
          <p:nvPr/>
        </p:nvSpPr>
        <p:spPr>
          <a:xfrm>
            <a:off x="111369" y="979821"/>
            <a:ext cx="7845008" cy="2554545"/>
          </a:xfrm>
          <a:prstGeom prst="rect">
            <a:avLst/>
          </a:prstGeom>
          <a:noFill/>
        </p:spPr>
        <p:txBody>
          <a:bodyPr wrap="square" rtlCol="0">
            <a:spAutoFit/>
          </a:bodyPr>
          <a:lstStyle/>
          <a:p>
            <a:r>
              <a:rPr lang="en-GB" sz="2000" dirty="0" smtClean="0"/>
              <a:t>It is time for you now to pair up with a classmate.</a:t>
            </a:r>
          </a:p>
          <a:p>
            <a:endParaRPr lang="en-GB" sz="2000" dirty="0"/>
          </a:p>
          <a:p>
            <a:r>
              <a:rPr lang="en-GB" sz="2000" dirty="0" smtClean="0"/>
              <a:t>You are going to listen to each other delivering your speech, then you are going to give some positive criticism about the delivery of their speech. </a:t>
            </a:r>
          </a:p>
          <a:p>
            <a:endParaRPr lang="en-GB" sz="2000" dirty="0"/>
          </a:p>
          <a:p>
            <a:r>
              <a:rPr lang="en-GB" sz="2000" dirty="0" smtClean="0"/>
              <a:t>What could they do better? Use the criteria below to help you give feedback…</a:t>
            </a:r>
          </a:p>
        </p:txBody>
      </p:sp>
      <p:graphicFrame>
        <p:nvGraphicFramePr>
          <p:cNvPr id="4" name="Table 3"/>
          <p:cNvGraphicFramePr>
            <a:graphicFrameLocks noGrp="1"/>
          </p:cNvGraphicFramePr>
          <p:nvPr>
            <p:extLst>
              <p:ext uri="{D42A27DB-BD31-4B8C-83A1-F6EECF244321}">
                <p14:modId xmlns:p14="http://schemas.microsoft.com/office/powerpoint/2010/main" val="3077801281"/>
              </p:ext>
            </p:extLst>
          </p:nvPr>
        </p:nvGraphicFramePr>
        <p:xfrm>
          <a:off x="84826" y="3647121"/>
          <a:ext cx="7920880" cy="2590191"/>
        </p:xfrm>
        <a:graphic>
          <a:graphicData uri="http://schemas.openxmlformats.org/drawingml/2006/table">
            <a:tbl>
              <a:tblPr firstRow="1" firstCol="1" lastRow="1" lastCol="1" bandRow="1" bandCol="1">
                <a:tableStyleId>{21E4AEA4-8DFA-4A89-87EB-49C32662AFE0}</a:tableStyleId>
              </a:tblPr>
              <a:tblGrid>
                <a:gridCol w="1355284">
                  <a:extLst>
                    <a:ext uri="{9D8B030D-6E8A-4147-A177-3AD203B41FA5}">
                      <a16:colId xmlns:a16="http://schemas.microsoft.com/office/drawing/2014/main" val="20000"/>
                    </a:ext>
                  </a:extLst>
                </a:gridCol>
                <a:gridCol w="6565596">
                  <a:extLst>
                    <a:ext uri="{9D8B030D-6E8A-4147-A177-3AD203B41FA5}">
                      <a16:colId xmlns:a16="http://schemas.microsoft.com/office/drawing/2014/main" val="20001"/>
                    </a:ext>
                  </a:extLst>
                </a:gridCol>
              </a:tblGrid>
              <a:tr h="789991">
                <a:tc>
                  <a:txBody>
                    <a:bodyPr/>
                    <a:lstStyle/>
                    <a:p>
                      <a:pPr algn="ctr">
                        <a:spcAft>
                          <a:spcPts val="0"/>
                        </a:spcAft>
                      </a:pPr>
                      <a:r>
                        <a:rPr lang="en-GB" sz="2000" b="0" dirty="0">
                          <a:effectLst/>
                        </a:rPr>
                        <a:t>Level 5</a:t>
                      </a:r>
                      <a:endParaRPr lang="en-GB" sz="2000" b="0" dirty="0">
                        <a:effectLst/>
                        <a:latin typeface="Times New Roman"/>
                        <a:ea typeface="Times New Roman"/>
                      </a:endParaRPr>
                    </a:p>
                  </a:txBody>
                  <a:tcPr marL="68580" marR="68580" marT="0" marB="0" anchor="ctr"/>
                </a:tc>
                <a:tc>
                  <a:txBody>
                    <a:bodyPr/>
                    <a:lstStyle/>
                    <a:p>
                      <a:pPr algn="l">
                        <a:spcAft>
                          <a:spcPts val="0"/>
                        </a:spcAft>
                      </a:pPr>
                      <a:r>
                        <a:rPr lang="en-GB" sz="1400" b="0" dirty="0">
                          <a:effectLst/>
                        </a:rPr>
                        <a:t>I can talk in a way that engages the attention and interest of listeners through variation (changing) of vocabulary and expression.  I can use standard English to explain, explore or justify an idea in formal situations.</a:t>
                      </a:r>
                      <a:endParaRPr lang="en-GB" sz="2000" b="0"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936104">
                <a:tc>
                  <a:txBody>
                    <a:bodyPr/>
                    <a:lstStyle/>
                    <a:p>
                      <a:pPr algn="ctr">
                        <a:spcAft>
                          <a:spcPts val="0"/>
                        </a:spcAft>
                      </a:pPr>
                      <a:r>
                        <a:rPr lang="en-GB" sz="2000" b="0">
                          <a:effectLst/>
                        </a:rPr>
                        <a:t>Level 4</a:t>
                      </a:r>
                      <a:endParaRPr lang="en-GB" sz="2000" b="0">
                        <a:effectLst/>
                        <a:latin typeface="Times New Roman"/>
                        <a:ea typeface="Times New Roman"/>
                      </a:endParaRPr>
                    </a:p>
                  </a:txBody>
                  <a:tcPr marL="68580" marR="68580" marT="0" marB="0" anchor="ctr"/>
                </a:tc>
                <a:tc>
                  <a:txBody>
                    <a:bodyPr/>
                    <a:lstStyle/>
                    <a:p>
                      <a:pPr algn="l">
                        <a:spcAft>
                          <a:spcPts val="0"/>
                        </a:spcAft>
                      </a:pPr>
                      <a:r>
                        <a:rPr lang="en-GB" sz="1400" b="0" dirty="0">
                          <a:effectLst/>
                        </a:rPr>
                        <a:t>I can speak clearly and audibly to a group, in a range of contexts, varying (changing) the formality of language in speech to suit different circumstances and engage the interest of the listeners. I can use some of the features of standard English vocabulary and grammar appropriately.</a:t>
                      </a:r>
                      <a:endParaRPr lang="en-GB" sz="2000" b="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864096">
                <a:tc>
                  <a:txBody>
                    <a:bodyPr/>
                    <a:lstStyle/>
                    <a:p>
                      <a:pPr algn="ctr">
                        <a:spcAft>
                          <a:spcPts val="0"/>
                        </a:spcAft>
                      </a:pPr>
                      <a:r>
                        <a:rPr lang="en-GB" sz="2000" b="0">
                          <a:effectLst/>
                        </a:rPr>
                        <a:t>Level 3</a:t>
                      </a:r>
                      <a:endParaRPr lang="en-GB" sz="2000" b="0">
                        <a:effectLst/>
                        <a:latin typeface="Times New Roman"/>
                        <a:ea typeface="Times New Roman"/>
                      </a:endParaRPr>
                    </a:p>
                  </a:txBody>
                  <a:tcPr marL="68580" marR="68580" marT="0" marB="0" anchor="ctr"/>
                </a:tc>
                <a:tc>
                  <a:txBody>
                    <a:bodyPr/>
                    <a:lstStyle/>
                    <a:p>
                      <a:pPr algn="l">
                        <a:spcAft>
                          <a:spcPts val="0"/>
                        </a:spcAft>
                      </a:pPr>
                      <a:r>
                        <a:rPr lang="en-GB" sz="1400" b="0" dirty="0">
                          <a:effectLst/>
                        </a:rPr>
                        <a:t>I can speak to a group, sometimes varying (changing) the formality of language.  At times, I can use some of the features of standard English vocabulary and grammar (straightforward and appropriate language).</a:t>
                      </a:r>
                      <a:endParaRPr lang="en-GB" sz="2000" b="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bl>
          </a:graphicData>
        </a:graphic>
      </p:graphicFrame>
      <p:pic>
        <p:nvPicPr>
          <p:cNvPr id="5" name="Picture 1" descr="la_exposi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08823"/>
            <a:ext cx="1897360" cy="132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81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188640"/>
            <a:ext cx="8229600" cy="1250950"/>
          </a:xfrm>
          <a:prstGeom prst="rect">
            <a:avLst/>
          </a:prstGeom>
        </p:spPr>
        <p:txBody>
          <a:bodyPr rIns="45720" anchor="ctr">
            <a:normAutofit fontScale="92500" lnSpcReduction="100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a:defRPr/>
            </a:pPr>
            <a:r>
              <a:rPr lang="en-GB" dirty="0" smtClean="0">
                <a:latin typeface="+mn-lt"/>
              </a:rPr>
              <a:t>Speaking and Listening Evaluation</a:t>
            </a:r>
            <a:endParaRPr lang="en-GB" dirty="0">
              <a:latin typeface="+mn-lt"/>
            </a:endParaRPr>
          </a:p>
        </p:txBody>
      </p:sp>
      <p:sp>
        <p:nvSpPr>
          <p:cNvPr id="4" name="TextBox 3"/>
          <p:cNvSpPr txBox="1"/>
          <p:nvPr/>
        </p:nvSpPr>
        <p:spPr>
          <a:xfrm>
            <a:off x="192575" y="1688962"/>
            <a:ext cx="8204200" cy="1938992"/>
          </a:xfrm>
          <a:prstGeom prst="rect">
            <a:avLst/>
          </a:prstGeom>
          <a:noFill/>
        </p:spPr>
        <p:txBody>
          <a:bodyPr>
            <a:spAutoFit/>
          </a:bodyPr>
          <a:lstStyle/>
          <a:p>
            <a:pPr>
              <a:defRPr/>
            </a:pPr>
            <a:r>
              <a:rPr lang="en-GB" sz="2400" dirty="0">
                <a:latin typeface="+mn-lt"/>
                <a:cs typeface="Arial" charset="0"/>
              </a:rPr>
              <a:t>In your assessment book write the following:</a:t>
            </a:r>
          </a:p>
          <a:p>
            <a:pPr>
              <a:defRPr/>
            </a:pPr>
            <a:endParaRPr lang="en-GB" sz="2400" dirty="0">
              <a:latin typeface="+mn-lt"/>
              <a:cs typeface="Arial" charset="0"/>
            </a:endParaRPr>
          </a:p>
          <a:p>
            <a:pPr algn="ctr">
              <a:defRPr/>
            </a:pPr>
            <a:r>
              <a:rPr lang="en-GB" sz="2400" u="sng" dirty="0">
                <a:latin typeface="+mn-lt"/>
                <a:cs typeface="Arial" charset="0"/>
              </a:rPr>
              <a:t>Speaking and Listening – </a:t>
            </a:r>
            <a:r>
              <a:rPr lang="en-GB" sz="2400" u="sng" dirty="0" smtClean="0">
                <a:latin typeface="+mn-lt"/>
                <a:cs typeface="Arial" charset="0"/>
              </a:rPr>
              <a:t>Talking to Others</a:t>
            </a:r>
            <a:endParaRPr lang="en-GB" sz="2400" dirty="0">
              <a:latin typeface="+mn-lt"/>
              <a:cs typeface="Arial" charset="0"/>
            </a:endParaRPr>
          </a:p>
          <a:p>
            <a:pPr>
              <a:defRPr/>
            </a:pPr>
            <a:r>
              <a:rPr lang="en-GB" sz="2400" dirty="0">
                <a:latin typeface="+mn-lt"/>
                <a:cs typeface="Arial" charset="0"/>
              </a:rPr>
              <a:t>Leave a space for your own self evaluation ( WWW and </a:t>
            </a:r>
            <a:r>
              <a:rPr lang="en-GB" sz="2400" dirty="0" smtClean="0">
                <a:latin typeface="+mn-lt"/>
                <a:cs typeface="Arial" charset="0"/>
              </a:rPr>
              <a:t>WTI)</a:t>
            </a:r>
            <a:endParaRPr lang="en-GB" sz="2400" dirty="0">
              <a:latin typeface="+mn-lt"/>
              <a:cs typeface="Arial" charset="0"/>
            </a:endParaRPr>
          </a:p>
        </p:txBody>
      </p:sp>
      <p:pic>
        <p:nvPicPr>
          <p:cNvPr id="5" name="Picture 4" descr="http://www.arcadestickers.co.uk/image/cache/data/charcaters/pacman-thumbs-wink-character-sticker-700x7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3487" y="4509120"/>
            <a:ext cx="2001650" cy="200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reatewebquest.com/sites/default/files/images/I_3%20to%20persu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86" y="4461615"/>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4.bp.blogspot.com/-SGMFp29nZw0/UlSqY-A-9AI/AAAAAAAAJy4/YEthdFu64c4/s1600/phot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438168"/>
            <a:ext cx="1656692" cy="222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73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17" t="10058" r="33603" b="5059"/>
          <a:stretch/>
        </p:blipFill>
        <p:spPr bwMode="auto">
          <a:xfrm>
            <a:off x="0" y="32084"/>
            <a:ext cx="6611642" cy="670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11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94" t="46588" r="66250" b="5404"/>
          <a:stretch/>
        </p:blipFill>
        <p:spPr bwMode="auto">
          <a:xfrm>
            <a:off x="230392" y="764704"/>
            <a:ext cx="2554942" cy="365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250" t="14257" r="63714" b="36200"/>
          <a:stretch/>
        </p:blipFill>
        <p:spPr bwMode="auto">
          <a:xfrm>
            <a:off x="2763630" y="764704"/>
            <a:ext cx="2808514" cy="377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392" t="19915" r="68157" b="47515"/>
          <a:stretch/>
        </p:blipFill>
        <p:spPr bwMode="auto">
          <a:xfrm>
            <a:off x="5627942" y="764704"/>
            <a:ext cx="2249500" cy="248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3250" t="51628" r="58036" b="30372"/>
          <a:stretch/>
        </p:blipFill>
        <p:spPr bwMode="auto">
          <a:xfrm>
            <a:off x="4521623" y="5085184"/>
            <a:ext cx="350084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3307" y="241484"/>
            <a:ext cx="7709162"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rPr>
              <a:t>Have a go at matching up the techniques…</a:t>
            </a:r>
            <a:endParaRPr lang="en-US" sz="28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3" name="Rectangle 2"/>
          <p:cNvSpPr/>
          <p:nvPr/>
        </p:nvSpPr>
        <p:spPr>
          <a:xfrm>
            <a:off x="0" y="5085184"/>
            <a:ext cx="4485116"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u="sng" cap="none" spc="50" dirty="0" smtClean="0">
                <a:ln w="11430"/>
                <a:gradFill>
                  <a:gsLst>
                    <a:gs pos="25000">
                      <a:schemeClr val="accent2">
                        <a:satMod val="155000"/>
                      </a:schemeClr>
                    </a:gs>
                    <a:gs pos="100000">
                      <a:schemeClr val="accent2">
                        <a:shade val="45000"/>
                        <a:satMod val="165000"/>
                      </a:schemeClr>
                    </a:gs>
                  </a:gsLst>
                  <a:lin ang="5400000"/>
                </a:gradFill>
              </a:rPr>
              <a:t>Challenge</a:t>
            </a:r>
            <a:r>
              <a:rPr lang="en-US" sz="2800" b="1" cap="none" spc="50" dirty="0" smtClean="0">
                <a:ln w="11430"/>
                <a:gradFill>
                  <a:gsLst>
                    <a:gs pos="25000">
                      <a:schemeClr val="accent2">
                        <a:satMod val="155000"/>
                      </a:schemeClr>
                    </a:gs>
                    <a:gs pos="100000">
                      <a:schemeClr val="accent2">
                        <a:shade val="45000"/>
                        <a:satMod val="165000"/>
                      </a:schemeClr>
                    </a:gs>
                  </a:gsLst>
                  <a:lin ang="5400000"/>
                </a:gradFill>
              </a:rPr>
              <a:t>: No.9 isn’t there, but can you work out what it might be?</a:t>
            </a:r>
            <a:endParaRPr lang="en-US" sz="2800" b="1" cap="none" spc="50" dirty="0">
              <a:ln w="11430"/>
              <a:gradFill>
                <a:gsLst>
                  <a:gs pos="25000">
                    <a:schemeClr val="accent2">
                      <a:satMod val="155000"/>
                    </a:schemeClr>
                  </a:gs>
                  <a:gs pos="100000">
                    <a:schemeClr val="accent2">
                      <a:shade val="45000"/>
                      <a:satMod val="165000"/>
                    </a:schemeClr>
                  </a:gs>
                </a:gsLst>
                <a:lin ang="5400000"/>
              </a:gradFill>
            </a:endParaRPr>
          </a:p>
        </p:txBody>
      </p:sp>
    </p:spTree>
    <p:extLst>
      <p:ext uri="{BB962C8B-B14F-4D97-AF65-F5344CB8AC3E}">
        <p14:creationId xmlns:p14="http://schemas.microsoft.com/office/powerpoint/2010/main" val="2901372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2"/>
          </p:nvPr>
        </p:nvSpPr>
        <p:spPr/>
        <p:txBody>
          <a:bodyPr/>
          <a:lstStyle/>
          <a:p>
            <a:endParaRPr lang="en-GB"/>
          </a:p>
        </p:txBody>
      </p:sp>
      <p:sp>
        <p:nvSpPr>
          <p:cNvPr id="4" name="Picture Placeholder 3"/>
          <p:cNvSpPr>
            <a:spLocks noGrp="1"/>
          </p:cNvSpPr>
          <p:nvPr>
            <p:ph type="pic" idx="1"/>
          </p:nvPr>
        </p:nvSpPr>
        <p:spPr/>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78" t="17823" r="32168" b="21824"/>
          <a:stretch/>
        </p:blipFill>
        <p:spPr bwMode="auto">
          <a:xfrm>
            <a:off x="251520" y="692696"/>
            <a:ext cx="858053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901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502" y="150754"/>
            <a:ext cx="2721294"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Explain:</a:t>
            </a:r>
            <a:endParaRPr lang="en-US" sz="4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
        <p:nvSpPr>
          <p:cNvPr id="7" name="TextBox 6"/>
          <p:cNvSpPr txBox="1"/>
          <p:nvPr/>
        </p:nvSpPr>
        <p:spPr>
          <a:xfrm>
            <a:off x="2843808" y="332656"/>
            <a:ext cx="6120680"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bg1"/>
                </a:solidFill>
              </a:rPr>
              <a:t>Is the speech on mobile phones in school effective? </a:t>
            </a:r>
          </a:p>
          <a:p>
            <a:pPr marL="342900" indent="-342900">
              <a:buFont typeface="Arial" panose="020B0604020202020204" pitchFamily="34" charset="0"/>
              <a:buChar char="•"/>
            </a:pPr>
            <a:r>
              <a:rPr lang="en-GB" sz="2400" dirty="0" smtClean="0">
                <a:solidFill>
                  <a:schemeClr val="bg1"/>
                </a:solidFill>
              </a:rPr>
              <a:t>What is your opinion on the use of phones in school? </a:t>
            </a:r>
          </a:p>
          <a:p>
            <a:pPr marL="342900" indent="-342900">
              <a:buFont typeface="Arial" panose="020B0604020202020204" pitchFamily="34" charset="0"/>
              <a:buChar char="•"/>
            </a:pPr>
            <a:r>
              <a:rPr lang="en-GB" sz="2400" dirty="0" smtClean="0">
                <a:solidFill>
                  <a:schemeClr val="bg1"/>
                </a:solidFill>
              </a:rPr>
              <a:t>Do you agree with this speech, why or why not?</a:t>
            </a:r>
            <a:endParaRPr lang="en-GB" sz="2400" dirty="0">
              <a:solidFill>
                <a:schemeClr val="bg1"/>
              </a:solidFill>
            </a:endParaRPr>
          </a:p>
        </p:txBody>
      </p:sp>
      <p:sp>
        <p:nvSpPr>
          <p:cNvPr id="8" name="Rectangle 7"/>
          <p:cNvSpPr/>
          <p:nvPr/>
        </p:nvSpPr>
        <p:spPr>
          <a:xfrm>
            <a:off x="546959" y="2852936"/>
            <a:ext cx="152798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Task:</a:t>
            </a:r>
            <a:endParaRPr lang="en-US" sz="4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699792" y="2852936"/>
            <a:ext cx="6444208" cy="3785652"/>
          </a:xfrm>
          <a:prstGeom prst="rect">
            <a:avLst/>
          </a:prstGeom>
          <a:noFill/>
        </p:spPr>
        <p:txBody>
          <a:bodyPr wrap="square" rtlCol="0">
            <a:spAutoFit/>
          </a:bodyPr>
          <a:lstStyle/>
          <a:p>
            <a:r>
              <a:rPr lang="en-GB" sz="2400" u="sng" dirty="0" smtClean="0">
                <a:solidFill>
                  <a:schemeClr val="bg1"/>
                </a:solidFill>
              </a:rPr>
              <a:t>Imagine you are writing a speech in response to the one we have just looked at. </a:t>
            </a:r>
          </a:p>
          <a:p>
            <a:endParaRPr lang="en-GB" sz="2400" dirty="0">
              <a:solidFill>
                <a:schemeClr val="bg1"/>
              </a:solidFill>
            </a:endParaRPr>
          </a:p>
          <a:p>
            <a:r>
              <a:rPr lang="en-GB" sz="2400" dirty="0" smtClean="0">
                <a:solidFill>
                  <a:schemeClr val="bg1"/>
                </a:solidFill>
              </a:rPr>
              <a:t>Can you </a:t>
            </a:r>
            <a:r>
              <a:rPr lang="en-GB" sz="2400" u="sng" dirty="0" smtClean="0">
                <a:solidFill>
                  <a:schemeClr val="bg1"/>
                </a:solidFill>
              </a:rPr>
              <a:t>persuasively</a:t>
            </a:r>
            <a:r>
              <a:rPr lang="en-GB" sz="2400" dirty="0" smtClean="0">
                <a:solidFill>
                  <a:schemeClr val="bg1"/>
                </a:solidFill>
              </a:rPr>
              <a:t> write a paragraph – </a:t>
            </a:r>
            <a:r>
              <a:rPr lang="en-GB" sz="2400" u="sng" dirty="0" smtClean="0">
                <a:solidFill>
                  <a:schemeClr val="bg1"/>
                </a:solidFill>
              </a:rPr>
              <a:t>in pairs</a:t>
            </a:r>
            <a:r>
              <a:rPr lang="en-GB" sz="2400" dirty="0" smtClean="0">
                <a:solidFill>
                  <a:schemeClr val="bg1"/>
                </a:solidFill>
              </a:rPr>
              <a:t> – arguing why students should be </a:t>
            </a:r>
            <a:r>
              <a:rPr lang="en-GB" sz="2400" u="sng" dirty="0" smtClean="0">
                <a:solidFill>
                  <a:schemeClr val="bg1"/>
                </a:solidFill>
              </a:rPr>
              <a:t>allowed mobile phones</a:t>
            </a:r>
            <a:r>
              <a:rPr lang="en-GB" sz="2400" dirty="0" smtClean="0">
                <a:solidFill>
                  <a:schemeClr val="bg1"/>
                </a:solidFill>
              </a:rPr>
              <a:t> in school?</a:t>
            </a:r>
          </a:p>
          <a:p>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You must have at least </a:t>
            </a:r>
            <a:r>
              <a:rPr lang="en-GB" sz="2400" u="sng" dirty="0" smtClean="0">
                <a:solidFill>
                  <a:schemeClr val="bg1"/>
                </a:solidFill>
              </a:rPr>
              <a:t>8 sentences</a:t>
            </a:r>
            <a:r>
              <a:rPr lang="en-GB" sz="2400" dirty="0" smtClean="0">
                <a:solidFill>
                  <a:schemeClr val="bg1"/>
                </a:solidFill>
              </a:rPr>
              <a:t>.</a:t>
            </a:r>
          </a:p>
          <a:p>
            <a:pPr marL="285750" indent="-285750">
              <a:buFont typeface="Arial" panose="020B0604020202020204" pitchFamily="34" charset="0"/>
              <a:buChar char="•"/>
            </a:pPr>
            <a:r>
              <a:rPr lang="en-GB" sz="2400" dirty="0" smtClean="0">
                <a:solidFill>
                  <a:schemeClr val="bg1"/>
                </a:solidFill>
              </a:rPr>
              <a:t>You must have </a:t>
            </a:r>
            <a:r>
              <a:rPr lang="en-GB" sz="2400" u="sng" dirty="0" smtClean="0">
                <a:solidFill>
                  <a:schemeClr val="bg1"/>
                </a:solidFill>
              </a:rPr>
              <a:t>2 persuasive devices</a:t>
            </a:r>
            <a:r>
              <a:rPr lang="en-GB" sz="2400" dirty="0" smtClean="0">
                <a:solidFill>
                  <a:schemeClr val="bg1"/>
                </a:solidFill>
              </a:rPr>
              <a:t> in your paragraph (of your choice!).  </a:t>
            </a:r>
          </a:p>
        </p:txBody>
      </p:sp>
      <p:pic>
        <p:nvPicPr>
          <p:cNvPr id="7170" name="Picture 2" descr="https://encrypted-tbn2.gstatic.com/images?q=tbn:ANd9GcSDR3W6kSC47UDECcEBqqRSZVN9QfgztMuykxNNjt0IY_2R_vPO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82" y="386104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1095400"/>
          </a:xfrm>
        </p:spPr>
        <p:txBody>
          <a:bodyPr/>
          <a:lstStyle/>
          <a:p>
            <a:pPr algn="l"/>
            <a:r>
              <a:rPr lang="en-GB" dirty="0" smtClean="0"/>
              <a:t>Making progress by:</a:t>
            </a:r>
            <a:endParaRPr lang="en-GB" dirty="0"/>
          </a:p>
        </p:txBody>
      </p:sp>
      <p:sp>
        <p:nvSpPr>
          <p:cNvPr id="3" name="Subtitle 2"/>
          <p:cNvSpPr>
            <a:spLocks noGrp="1"/>
          </p:cNvSpPr>
          <p:nvPr>
            <p:ph type="subTitle" idx="1"/>
          </p:nvPr>
        </p:nvSpPr>
        <p:spPr>
          <a:xfrm>
            <a:off x="3347864" y="1844824"/>
            <a:ext cx="5114778" cy="1101248"/>
          </a:xfrm>
        </p:spPr>
        <p:txBody>
          <a:bodyPr>
            <a:noAutofit/>
          </a:bodyPr>
          <a:lstStyle/>
          <a:p>
            <a:pPr marL="342900" indent="-342900" algn="l">
              <a:buFont typeface="Arial" panose="020B0604020202020204" pitchFamily="34" charset="0"/>
              <a:buChar char="•"/>
            </a:pPr>
            <a:r>
              <a:rPr lang="en-GB" sz="2800" dirty="0" smtClean="0"/>
              <a:t>Recalling the persuasive techniques from last lesson and giving an example;</a:t>
            </a:r>
          </a:p>
          <a:p>
            <a:pPr marL="342900" indent="-342900" algn="l">
              <a:buFont typeface="Arial" panose="020B0604020202020204" pitchFamily="34" charset="0"/>
              <a:buChar char="•"/>
            </a:pPr>
            <a:r>
              <a:rPr lang="en-GB" sz="2800" dirty="0" smtClean="0"/>
              <a:t>Discussing my opinions with my classmates about GCA;</a:t>
            </a:r>
          </a:p>
          <a:p>
            <a:pPr marL="342900" indent="-342900" algn="l">
              <a:buFont typeface="Arial" panose="020B0604020202020204" pitchFamily="34" charset="0"/>
              <a:buChar char="•"/>
            </a:pPr>
            <a:r>
              <a:rPr lang="en-GB" sz="2800" dirty="0" smtClean="0"/>
              <a:t>Producing a paragraph, in a group to create a whole class speech.</a:t>
            </a:r>
          </a:p>
          <a:p>
            <a:pPr marL="342900" indent="-342900" algn="l">
              <a:buFont typeface="Arial" panose="020B0604020202020204" pitchFamily="34" charset="0"/>
              <a:buChar char="•"/>
            </a:pPr>
            <a:endParaRPr lang="en-GB" sz="2800" dirty="0"/>
          </a:p>
        </p:txBody>
      </p:sp>
      <p:pic>
        <p:nvPicPr>
          <p:cNvPr id="8194" name="Picture 2" descr="http://4.bp.blogspot.com/-SGMFp29nZw0/UlSqY-A-9AI/AAAAAAAAJy4/YEthdFu64c4/s1600/pho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00300" cy="363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53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Create a spider diagram with all the fantastic things about ERC!</a:t>
            </a:r>
            <a:endParaRPr lang="en-GB" dirty="0"/>
          </a:p>
        </p:txBody>
      </p:sp>
      <p:sp>
        <p:nvSpPr>
          <p:cNvPr id="3" name="Text Placeholder 2"/>
          <p:cNvSpPr>
            <a:spLocks noGrp="1"/>
          </p:cNvSpPr>
          <p:nvPr>
            <p:ph type="body" sz="half" idx="2"/>
          </p:nvPr>
        </p:nvSpPr>
        <p:spPr/>
        <p:txBody>
          <a:bodyPr/>
          <a:lstStyle/>
          <a:p>
            <a:r>
              <a:rPr lang="en-GB" dirty="0" smtClean="0"/>
              <a:t>A couple to start you off:</a:t>
            </a:r>
          </a:p>
          <a:p>
            <a:endParaRPr lang="en-GB" dirty="0"/>
          </a:p>
          <a:p>
            <a:pPr marL="285750" indent="-285750">
              <a:buFont typeface="Arial" panose="020B0604020202020204" pitchFamily="34" charset="0"/>
              <a:buChar char="•"/>
            </a:pPr>
            <a:r>
              <a:rPr lang="en-GB" dirty="0" smtClean="0"/>
              <a:t>Super staff (!)</a:t>
            </a:r>
          </a:p>
          <a:p>
            <a:pPr marL="285750" indent="-285750">
              <a:buFont typeface="Arial" panose="020B0604020202020204" pitchFamily="34" charset="0"/>
              <a:buChar char="•"/>
            </a:pPr>
            <a:r>
              <a:rPr lang="en-GB" dirty="0" smtClean="0"/>
              <a:t>Magical English department</a:t>
            </a:r>
          </a:p>
          <a:p>
            <a:pPr marL="285750" indent="-285750">
              <a:buFont typeface="Arial" panose="020B0604020202020204" pitchFamily="34" charset="0"/>
              <a:buChar char="•"/>
            </a:pPr>
            <a:r>
              <a:rPr lang="en-GB" dirty="0" smtClean="0"/>
              <a:t>Great facilities</a:t>
            </a:r>
            <a:endParaRPr lang="en-GB" dirty="0"/>
          </a:p>
        </p:txBody>
      </p:sp>
      <p:sp>
        <p:nvSpPr>
          <p:cNvPr id="4" name="Picture Placeholder 3"/>
          <p:cNvSpPr>
            <a:spLocks noGrp="1"/>
          </p:cNvSpPr>
          <p:nvPr>
            <p:ph type="pic" idx="1"/>
          </p:nvPr>
        </p:nvSpPr>
        <p:spPr/>
      </p:sp>
    </p:spTree>
    <p:extLst>
      <p:ext uri="{BB962C8B-B14F-4D97-AF65-F5344CB8AC3E}">
        <p14:creationId xmlns:p14="http://schemas.microsoft.com/office/powerpoint/2010/main" val="2833438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945" y="31886"/>
            <a:ext cx="1954381"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Group </a:t>
            </a:r>
          </a:p>
          <a:p>
            <a:pPr algn="ctr"/>
            <a:r>
              <a:rPr lang="en-US" sz="4400" b="1" i="1" u="sng"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Task:</a:t>
            </a:r>
            <a:endParaRPr lang="en-US" sz="4400" b="1" i="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endParaRPr>
          </a:p>
        </p:txBody>
      </p:sp>
      <p:sp>
        <p:nvSpPr>
          <p:cNvPr id="5" name="TextBox 4"/>
          <p:cNvSpPr txBox="1"/>
          <p:nvPr/>
        </p:nvSpPr>
        <p:spPr>
          <a:xfrm>
            <a:off x="0" y="1700808"/>
            <a:ext cx="2627784" cy="3600986"/>
          </a:xfrm>
          <a:prstGeom prst="rect">
            <a:avLst/>
          </a:prstGeom>
          <a:noFill/>
        </p:spPr>
        <p:txBody>
          <a:bodyPr wrap="square" rtlCol="0">
            <a:spAutoFit/>
          </a:bodyPr>
          <a:lstStyle/>
          <a:p>
            <a:pPr algn="ctr"/>
            <a:r>
              <a:rPr lang="en-GB" sz="2000" dirty="0" smtClean="0"/>
              <a:t>Each group will be given one of the following areas to write a positively, persuasive paragraph about ERC.</a:t>
            </a:r>
          </a:p>
          <a:p>
            <a:pPr algn="ctr"/>
            <a:endParaRPr lang="en-GB" dirty="0"/>
          </a:p>
          <a:p>
            <a:pPr algn="ctr"/>
            <a:r>
              <a:rPr lang="en-GB" b="1" i="1" dirty="0" smtClean="0"/>
              <a:t>You must include </a:t>
            </a:r>
            <a:r>
              <a:rPr lang="en-GB" b="1" i="1" u="sng" dirty="0" smtClean="0"/>
              <a:t>2 persuasive techniques </a:t>
            </a:r>
            <a:r>
              <a:rPr lang="en-GB" b="1" i="1" dirty="0" smtClean="0"/>
              <a:t>and use a thesaurus to access some </a:t>
            </a:r>
            <a:r>
              <a:rPr lang="en-GB" b="1" i="1" u="sng" dirty="0" smtClean="0"/>
              <a:t>brilliant vocabulary</a:t>
            </a:r>
            <a:r>
              <a:rPr lang="en-GB" b="1" i="1" dirty="0" smtClean="0"/>
              <a:t>. </a:t>
            </a:r>
            <a:endParaRPr lang="en-GB" b="1" i="1" dirty="0"/>
          </a:p>
        </p:txBody>
      </p:sp>
      <p:sp>
        <p:nvSpPr>
          <p:cNvPr id="6" name="TextBox 5"/>
          <p:cNvSpPr txBox="1"/>
          <p:nvPr/>
        </p:nvSpPr>
        <p:spPr>
          <a:xfrm>
            <a:off x="2718048" y="42464"/>
            <a:ext cx="6372200" cy="1077218"/>
          </a:xfrm>
          <a:prstGeom prst="rect">
            <a:avLst/>
          </a:prstGeom>
          <a:noFill/>
          <a:ln w="12700">
            <a:solidFill>
              <a:srgbClr val="00B0F0"/>
            </a:solidFill>
          </a:ln>
        </p:spPr>
        <p:txBody>
          <a:bodyPr wrap="square" rtlCol="0">
            <a:spAutoFit/>
          </a:bodyPr>
          <a:lstStyle/>
          <a:p>
            <a:pPr algn="ctr"/>
            <a:r>
              <a:rPr lang="en-GB" sz="1600" dirty="0" smtClean="0">
                <a:solidFill>
                  <a:srgbClr val="FFFF00"/>
                </a:solidFill>
              </a:rPr>
              <a:t>Group Work Rules!</a:t>
            </a:r>
            <a:endParaRPr lang="en-GB" sz="1600" dirty="0">
              <a:solidFill>
                <a:srgbClr val="FFFF00"/>
              </a:solidFill>
            </a:endParaRPr>
          </a:p>
          <a:p>
            <a:pPr marL="342900" indent="-342900" algn="ctr">
              <a:buAutoNum type="arabicParenR"/>
            </a:pPr>
            <a:r>
              <a:rPr lang="en-GB" sz="1600" dirty="0" smtClean="0">
                <a:solidFill>
                  <a:srgbClr val="FFFF00"/>
                </a:solidFill>
              </a:rPr>
              <a:t>Don’t talk over each other</a:t>
            </a:r>
          </a:p>
          <a:p>
            <a:pPr marL="342900" indent="-342900" algn="ctr">
              <a:buAutoNum type="arabicParenR"/>
            </a:pPr>
            <a:r>
              <a:rPr lang="en-GB" sz="1600" dirty="0" smtClean="0">
                <a:solidFill>
                  <a:srgbClr val="FFFF00"/>
                </a:solidFill>
              </a:rPr>
              <a:t>Share your ideas cooperatively</a:t>
            </a:r>
          </a:p>
          <a:p>
            <a:pPr marL="342900" indent="-342900" algn="ctr">
              <a:buAutoNum type="arabicParenR"/>
            </a:pPr>
            <a:r>
              <a:rPr lang="en-GB" sz="1600" dirty="0" smtClean="0">
                <a:solidFill>
                  <a:srgbClr val="FFFF00"/>
                </a:solidFill>
              </a:rPr>
              <a:t>Assign your roles (vocabulary hunter, writer, editor)</a:t>
            </a:r>
            <a:endParaRPr lang="en-GB" sz="1600" dirty="0">
              <a:solidFill>
                <a:srgbClr val="FFFF00"/>
              </a:solidFill>
            </a:endParaRPr>
          </a:p>
        </p:txBody>
      </p:sp>
      <p:sp>
        <p:nvSpPr>
          <p:cNvPr id="7" name="TextBox 6"/>
          <p:cNvSpPr txBox="1"/>
          <p:nvPr/>
        </p:nvSpPr>
        <p:spPr>
          <a:xfrm>
            <a:off x="2718048" y="1128039"/>
            <a:ext cx="6372200" cy="6186309"/>
          </a:xfrm>
          <a:prstGeom prst="rect">
            <a:avLst/>
          </a:prstGeom>
          <a:noFill/>
        </p:spPr>
        <p:txBody>
          <a:bodyPr wrap="square" rtlCol="0">
            <a:spAutoFit/>
          </a:bodyPr>
          <a:lstStyle/>
          <a:p>
            <a:r>
              <a:rPr lang="en-GB" u="sng" dirty="0" smtClean="0">
                <a:solidFill>
                  <a:schemeClr val="bg1"/>
                </a:solidFill>
              </a:rPr>
              <a:t>Topics to be covered (and helpful hints to get you started):</a:t>
            </a:r>
          </a:p>
          <a:p>
            <a:pPr marL="285750" indent="-285750">
              <a:buFont typeface="Arial" panose="020B0604020202020204" pitchFamily="34" charset="0"/>
              <a:buChar char="•"/>
            </a:pPr>
            <a:endParaRPr lang="en-GB" dirty="0" smtClean="0">
              <a:solidFill>
                <a:schemeClr val="bg1"/>
              </a:solidFill>
            </a:endParaRPr>
          </a:p>
          <a:p>
            <a:pPr marL="285750" indent="-285750">
              <a:buFont typeface="Arial" panose="020B0604020202020204" pitchFamily="34" charset="0"/>
              <a:buChar char="•"/>
            </a:pPr>
            <a:r>
              <a:rPr lang="en-GB" dirty="0" smtClean="0">
                <a:solidFill>
                  <a:srgbClr val="00B0F0"/>
                </a:solidFill>
              </a:rPr>
              <a:t>Awesome facilities </a:t>
            </a:r>
            <a:r>
              <a:rPr lang="en-GB" dirty="0" smtClean="0">
                <a:solidFill>
                  <a:schemeClr val="bg1"/>
                </a:solidFill>
              </a:rPr>
              <a:t>– what sets us apart from other schools? Why?</a:t>
            </a:r>
          </a:p>
          <a:p>
            <a:pPr marL="285750" indent="-285750">
              <a:buFont typeface="Arial" panose="020B0604020202020204" pitchFamily="34" charset="0"/>
              <a:buChar char="•"/>
            </a:pPr>
            <a:r>
              <a:rPr lang="en-GB" dirty="0" smtClean="0">
                <a:solidFill>
                  <a:srgbClr val="00B0F0"/>
                </a:solidFill>
              </a:rPr>
              <a:t>Lots of subject choice </a:t>
            </a:r>
            <a:r>
              <a:rPr lang="en-GB" dirty="0" smtClean="0">
                <a:solidFill>
                  <a:schemeClr val="bg1"/>
                </a:solidFill>
              </a:rPr>
              <a:t>– what different subjects are you able to do at this school, which are your favourites and why?</a:t>
            </a:r>
          </a:p>
          <a:p>
            <a:pPr marL="285750" indent="-285750">
              <a:buFont typeface="Arial" panose="020B0604020202020204" pitchFamily="34" charset="0"/>
              <a:buChar char="•"/>
            </a:pPr>
            <a:r>
              <a:rPr lang="en-GB" dirty="0">
                <a:solidFill>
                  <a:srgbClr val="00B0F0"/>
                </a:solidFill>
              </a:rPr>
              <a:t>S</a:t>
            </a:r>
            <a:r>
              <a:rPr lang="en-GB" dirty="0" smtClean="0">
                <a:solidFill>
                  <a:srgbClr val="00B0F0"/>
                </a:solidFill>
              </a:rPr>
              <a:t>porting achievements </a:t>
            </a:r>
            <a:r>
              <a:rPr lang="en-GB" dirty="0" smtClean="0">
                <a:solidFill>
                  <a:schemeClr val="bg1"/>
                </a:solidFill>
              </a:rPr>
              <a:t>– what teams have we got, what trophies have we won?</a:t>
            </a:r>
          </a:p>
          <a:p>
            <a:pPr marL="285750" indent="-285750">
              <a:buFont typeface="Arial" panose="020B0604020202020204" pitchFamily="34" charset="0"/>
              <a:buChar char="•"/>
            </a:pPr>
            <a:r>
              <a:rPr lang="en-GB" dirty="0" smtClean="0">
                <a:solidFill>
                  <a:srgbClr val="00B0F0"/>
                </a:solidFill>
              </a:rPr>
              <a:t>Creative Arts department </a:t>
            </a:r>
            <a:r>
              <a:rPr lang="en-GB" dirty="0" smtClean="0">
                <a:solidFill>
                  <a:schemeClr val="bg1"/>
                </a:solidFill>
              </a:rPr>
              <a:t>– What can you do, why is it better than most?</a:t>
            </a:r>
          </a:p>
          <a:p>
            <a:pPr marL="285750" indent="-285750">
              <a:buFont typeface="Arial" panose="020B0604020202020204" pitchFamily="34" charset="0"/>
              <a:buChar char="•"/>
            </a:pPr>
            <a:r>
              <a:rPr lang="en-GB" dirty="0" smtClean="0">
                <a:solidFill>
                  <a:srgbClr val="00B0F0"/>
                </a:solidFill>
              </a:rPr>
              <a:t>Results and statistics </a:t>
            </a:r>
            <a:r>
              <a:rPr lang="en-GB" dirty="0" smtClean="0">
                <a:solidFill>
                  <a:schemeClr val="bg1"/>
                </a:solidFill>
              </a:rPr>
              <a:t>– why are we great? What does our </a:t>
            </a:r>
            <a:r>
              <a:rPr lang="en-GB" dirty="0" err="1" smtClean="0">
                <a:solidFill>
                  <a:schemeClr val="bg1"/>
                </a:solidFill>
              </a:rPr>
              <a:t>Headteacher</a:t>
            </a:r>
            <a:r>
              <a:rPr lang="en-GB" dirty="0" smtClean="0">
                <a:solidFill>
                  <a:schemeClr val="bg1"/>
                </a:solidFill>
              </a:rPr>
              <a:t> think of our results?</a:t>
            </a:r>
          </a:p>
          <a:p>
            <a:pPr marL="285750" indent="-285750">
              <a:buFont typeface="Arial" panose="020B0604020202020204" pitchFamily="34" charset="0"/>
              <a:buChar char="•"/>
            </a:pPr>
            <a:r>
              <a:rPr lang="en-GB" dirty="0" smtClean="0">
                <a:solidFill>
                  <a:srgbClr val="00B0F0"/>
                </a:solidFill>
              </a:rPr>
              <a:t>School Trips </a:t>
            </a:r>
            <a:r>
              <a:rPr lang="en-GB" dirty="0" smtClean="0">
                <a:solidFill>
                  <a:schemeClr val="bg1"/>
                </a:solidFill>
              </a:rPr>
              <a:t>– what do you get to experience and where can you go?</a:t>
            </a:r>
          </a:p>
          <a:p>
            <a:pPr marL="285750" indent="-285750">
              <a:buFont typeface="Arial" panose="020B0604020202020204" pitchFamily="34" charset="0"/>
              <a:buChar char="•"/>
            </a:pPr>
            <a:r>
              <a:rPr lang="en-GB" dirty="0" smtClean="0">
                <a:solidFill>
                  <a:srgbClr val="00B0F0"/>
                </a:solidFill>
              </a:rPr>
              <a:t>Food/Canteen</a:t>
            </a:r>
            <a:r>
              <a:rPr lang="en-GB" dirty="0" smtClean="0">
                <a:solidFill>
                  <a:schemeClr val="bg1"/>
                </a:solidFill>
              </a:rPr>
              <a:t> – what do we feed you, why is it good, what type of healthy eating projects do we run?</a:t>
            </a:r>
          </a:p>
          <a:p>
            <a:pPr marL="285750" indent="-285750">
              <a:buFont typeface="Arial" panose="020B0604020202020204" pitchFamily="34" charset="0"/>
              <a:buChar char="•"/>
            </a:pPr>
            <a:r>
              <a:rPr lang="en-GB" dirty="0" smtClean="0">
                <a:solidFill>
                  <a:srgbClr val="00B0F0"/>
                </a:solidFill>
              </a:rPr>
              <a:t>School Council </a:t>
            </a:r>
            <a:r>
              <a:rPr lang="en-GB" dirty="0" smtClean="0">
                <a:solidFill>
                  <a:schemeClr val="bg1"/>
                </a:solidFill>
              </a:rPr>
              <a:t>– what do your representatives do for you, what kind of things do they give the students a voice about?</a:t>
            </a:r>
          </a:p>
          <a:p>
            <a:pPr marL="285750" indent="-285750">
              <a:buFont typeface="Arial" panose="020B0604020202020204" pitchFamily="34" charset="0"/>
              <a:buChar char="•"/>
            </a:pPr>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78688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arn(inVertic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circle(in)">
                                      <p:cBhvr>
                                        <p:cTn id="37" dur="20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 calcmode="lin" valueType="num">
                                      <p:cBhvr additive="base">
                                        <p:cTn id="5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7">
                                            <p:txEl>
                                              <p:pRg st="7" end="7"/>
                                            </p:txEl>
                                          </p:spTgt>
                                        </p:tgtEl>
                                        <p:attrNameLst>
                                          <p:attrName>style.visibility</p:attrName>
                                        </p:attrNameLst>
                                      </p:cBhvr>
                                      <p:to>
                                        <p:strVal val="visible"/>
                                      </p:to>
                                    </p:set>
                                    <p:animEffect transition="in" filter="wipe(down)">
                                      <p:cBhvr>
                                        <p:cTn id="60" dur="500"/>
                                        <p:tgtEl>
                                          <p:spTgt spid="7">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
                                            <p:txEl>
                                              <p:pRg st="8" end="8"/>
                                            </p:txEl>
                                          </p:spTgt>
                                        </p:tgtEl>
                                        <p:attrNameLst>
                                          <p:attrName>style.visibility</p:attrName>
                                        </p:attrNameLst>
                                      </p:cBhvr>
                                      <p:to>
                                        <p:strVal val="visible"/>
                                      </p:to>
                                    </p:set>
                                    <p:anim calcmode="lin" valueType="num">
                                      <p:cBhvr additive="base">
                                        <p:cTn id="6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7">
                                            <p:txEl>
                                              <p:pRg st="9" end="9"/>
                                            </p:txEl>
                                          </p:spTgt>
                                        </p:tgtEl>
                                        <p:attrNameLst>
                                          <p:attrName>style.visibility</p:attrName>
                                        </p:attrNameLst>
                                      </p:cBhvr>
                                      <p:to>
                                        <p:strVal val="visible"/>
                                      </p:to>
                                    </p:set>
                                    <p:animEffect transition="in" filter="fade">
                                      <p:cBhvr>
                                        <p:cTn id="71" dur="2000"/>
                                        <p:tgtEl>
                                          <p:spTgt spid="7">
                                            <p:txEl>
                                              <p:pRg st="9" end="9"/>
                                            </p:txEl>
                                          </p:spTgt>
                                        </p:tgtEl>
                                      </p:cBhvr>
                                    </p:animEffect>
                                    <p:anim calcmode="lin" valueType="num">
                                      <p:cBhvr>
                                        <p:cTn id="72" dur="2000" fill="hold"/>
                                        <p:tgtEl>
                                          <p:spTgt spid="7">
                                            <p:txEl>
                                              <p:pRg st="9" end="9"/>
                                            </p:txEl>
                                          </p:spTgt>
                                        </p:tgtEl>
                                        <p:attrNameLst>
                                          <p:attrName>ppt_w</p:attrName>
                                        </p:attrNameLst>
                                      </p:cBhvr>
                                      <p:tavLst>
                                        <p:tav tm="0" fmla="#ppt_w*sin(2.5*pi*$)">
                                          <p:val>
                                            <p:fltVal val="0"/>
                                          </p:val>
                                        </p:tav>
                                        <p:tav tm="100000">
                                          <p:val>
                                            <p:fltVal val="1"/>
                                          </p:val>
                                        </p:tav>
                                      </p:tavLst>
                                    </p:anim>
                                    <p:anim calcmode="lin" valueType="num">
                                      <p:cBhvr>
                                        <p:cTn id="73" dur="2000" fill="hold"/>
                                        <p:tgtEl>
                                          <p:spTgt spid="7">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288</TotalTime>
  <Words>1771</Words>
  <Application>Microsoft Office PowerPoint</Application>
  <PresentationFormat>On-screen Show (4:3)</PresentationFormat>
  <Paragraphs>176</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Times New Roman</vt:lpstr>
      <vt:lpstr>Trebuchet MS</vt:lpstr>
      <vt:lpstr>Wingdings</vt:lpstr>
      <vt:lpstr>Wingdings 2</vt:lpstr>
      <vt:lpstr>Opulent</vt:lpstr>
      <vt:lpstr>Persuasive Writing</vt:lpstr>
      <vt:lpstr>Making progress by:</vt:lpstr>
      <vt:lpstr>PowerPoint Presentation</vt:lpstr>
      <vt:lpstr>PowerPoint Presentation</vt:lpstr>
      <vt:lpstr>PowerPoint Presentation</vt:lpstr>
      <vt:lpstr>PowerPoint Presentation</vt:lpstr>
      <vt:lpstr>Making progress by:</vt:lpstr>
      <vt:lpstr>Create a spider diagram with all the fantastic things about ERC!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progress by:</vt:lpstr>
      <vt:lpstr>PowerPoint Presentation</vt:lpstr>
      <vt:lpstr>PowerPoint Presentation</vt:lpstr>
      <vt:lpstr>PowerPoint Presentation</vt:lpstr>
      <vt:lpstr>PowerPoint Presentation</vt:lpstr>
      <vt:lpstr>PowerPoint Presentation</vt:lpstr>
      <vt:lpstr>Making progress by:</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Persuasive Writing</dc:title>
  <dc:creator>Cathryn Hall</dc:creator>
  <cp:lastModifiedBy>J Kennedy</cp:lastModifiedBy>
  <cp:revision>27</cp:revision>
  <dcterms:created xsi:type="dcterms:W3CDTF">2014-02-21T18:09:52Z</dcterms:created>
  <dcterms:modified xsi:type="dcterms:W3CDTF">2020-03-12T10:20:49Z</dcterms:modified>
</cp:coreProperties>
</file>