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activeX/activeX1.xml" ContentType="application/vnd.ms-office.activeX+xml"/>
  <Override PartName="/ppt/notesSlides/notesSlide4.xml" ContentType="application/vnd.openxmlformats-officedocument.presentationml.notesSlide+xml"/>
  <Override PartName="/ppt/activeX/activeX2.xml" ContentType="application/vnd.ms-office.activeX+xml"/>
  <Override PartName="/ppt/notesSlides/notesSlide5.xml" ContentType="application/vnd.openxmlformats-officedocument.presentationml.notesSlide+xml"/>
  <Override PartName="/ppt/notesSlides/notesSlide6.xml" ContentType="application/vnd.openxmlformats-officedocument.presentationml.notesSlide+xml"/>
  <Override PartName="/ppt/activeX/activeX3.xml" ContentType="application/vnd.ms-office.activeX+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57" r:id="rId4"/>
    <p:sldId id="267" r:id="rId5"/>
    <p:sldId id="258" r:id="rId6"/>
    <p:sldId id="261" r:id="rId7"/>
    <p:sldId id="259" r:id="rId8"/>
    <p:sldId id="260" r:id="rId9"/>
    <p:sldId id="263" r:id="rId10"/>
    <p:sldId id="264" r:id="rId11"/>
    <p:sldId id="265" r:id="rId12"/>
    <p:sldId id="266" r:id="rId13"/>
    <p:sldId id="262"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58" autoAdjust="0"/>
  </p:normalViewPr>
  <p:slideViewPr>
    <p:cSldViewPr>
      <p:cViewPr varScale="1">
        <p:scale>
          <a:sx n="58" d="100"/>
          <a:sy n="58" d="100"/>
        </p:scale>
        <p:origin x="-75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CEB10D-79E6-4413-B836-3C10724D740C}"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en-GB"/>
        </a:p>
      </dgm:t>
    </dgm:pt>
    <dgm:pt modelId="{BC123FB4-6913-4DB8-95D4-CFCDAC6D678D}">
      <dgm:prSet phldrT="[Text]"/>
      <dgm:spPr/>
      <dgm:t>
        <a:bodyPr/>
        <a:lstStyle/>
        <a:p>
          <a:r>
            <a:rPr lang="en-GB" dirty="0" smtClean="0"/>
            <a:t>Level 4 </a:t>
          </a:r>
          <a:endParaRPr lang="en-GB" dirty="0"/>
        </a:p>
      </dgm:t>
    </dgm:pt>
    <dgm:pt modelId="{61AB9513-99B8-42E4-AD1B-A561499069E7}" type="parTrans" cxnId="{46BDE8BE-4A4E-4983-AA94-297819A5E60D}">
      <dgm:prSet/>
      <dgm:spPr/>
      <dgm:t>
        <a:bodyPr/>
        <a:lstStyle/>
        <a:p>
          <a:endParaRPr lang="en-GB"/>
        </a:p>
      </dgm:t>
    </dgm:pt>
    <dgm:pt modelId="{DE9F351E-CF9B-4A57-B9AE-59FD83CA14DF}" type="sibTrans" cxnId="{46BDE8BE-4A4E-4983-AA94-297819A5E60D}">
      <dgm:prSet/>
      <dgm:spPr/>
      <dgm:t>
        <a:bodyPr/>
        <a:lstStyle/>
        <a:p>
          <a:endParaRPr lang="en-GB"/>
        </a:p>
      </dgm:t>
    </dgm:pt>
    <dgm:pt modelId="{10529FE7-5ED9-470F-B2F5-5FA2BA181663}">
      <dgm:prSet phldrT="[Text]"/>
      <dgm:spPr/>
      <dgm:t>
        <a:bodyPr/>
        <a:lstStyle/>
        <a:p>
          <a:r>
            <a:rPr lang="en-GB" dirty="0" smtClean="0"/>
            <a:t>To describe why some people didn’t want to fight and the different reactions this lead to</a:t>
          </a:r>
          <a:endParaRPr lang="en-GB" dirty="0"/>
        </a:p>
      </dgm:t>
    </dgm:pt>
    <dgm:pt modelId="{C4ED28C9-903A-4932-B8BB-F3D29652C2F0}" type="parTrans" cxnId="{D165237F-8C9A-43D1-9024-FD8632B8B62D}">
      <dgm:prSet/>
      <dgm:spPr/>
      <dgm:t>
        <a:bodyPr/>
        <a:lstStyle/>
        <a:p>
          <a:endParaRPr lang="en-GB"/>
        </a:p>
      </dgm:t>
    </dgm:pt>
    <dgm:pt modelId="{E6FCC682-3260-49F3-BC1A-ED5B15F82AF4}" type="sibTrans" cxnId="{D165237F-8C9A-43D1-9024-FD8632B8B62D}">
      <dgm:prSet/>
      <dgm:spPr/>
      <dgm:t>
        <a:bodyPr/>
        <a:lstStyle/>
        <a:p>
          <a:endParaRPr lang="en-GB"/>
        </a:p>
      </dgm:t>
    </dgm:pt>
    <dgm:pt modelId="{F8C52164-8A00-4A36-978A-20F857299264}">
      <dgm:prSet phldrT="[Text]"/>
      <dgm:spPr/>
      <dgm:t>
        <a:bodyPr/>
        <a:lstStyle/>
        <a:p>
          <a:r>
            <a:rPr lang="en-GB" dirty="0" smtClean="0"/>
            <a:t>Level 5</a:t>
          </a:r>
          <a:endParaRPr lang="en-GB" dirty="0"/>
        </a:p>
      </dgm:t>
    </dgm:pt>
    <dgm:pt modelId="{7B8548F1-DA09-45A1-A3B7-D83749F90F76}" type="parTrans" cxnId="{9B5C22F0-6164-46B2-BEFF-BE54216089B1}">
      <dgm:prSet/>
      <dgm:spPr/>
      <dgm:t>
        <a:bodyPr/>
        <a:lstStyle/>
        <a:p>
          <a:endParaRPr lang="en-GB"/>
        </a:p>
      </dgm:t>
    </dgm:pt>
    <dgm:pt modelId="{1210059A-AA83-4C43-AB0F-7E45C842ED61}" type="sibTrans" cxnId="{9B5C22F0-6164-46B2-BEFF-BE54216089B1}">
      <dgm:prSet/>
      <dgm:spPr/>
      <dgm:t>
        <a:bodyPr/>
        <a:lstStyle/>
        <a:p>
          <a:endParaRPr lang="en-GB"/>
        </a:p>
      </dgm:t>
    </dgm:pt>
    <dgm:pt modelId="{6F7110F9-D3B3-4ADD-A98C-5B25B1F80AED}">
      <dgm:prSet phldrT="[Text]"/>
      <dgm:spPr/>
      <dgm:t>
        <a:bodyPr/>
        <a:lstStyle/>
        <a:p>
          <a:r>
            <a:rPr lang="en-GB" dirty="0" smtClean="0"/>
            <a:t>To explain the different viewpoints around conscientious objectors</a:t>
          </a:r>
          <a:endParaRPr lang="en-GB" dirty="0"/>
        </a:p>
      </dgm:t>
    </dgm:pt>
    <dgm:pt modelId="{2D5489B8-F4FE-4FE0-B3A3-63707AF34BA0}" type="parTrans" cxnId="{64D835B7-9D62-40A9-9B61-4F535AEDF6FA}">
      <dgm:prSet/>
      <dgm:spPr/>
      <dgm:t>
        <a:bodyPr/>
        <a:lstStyle/>
        <a:p>
          <a:endParaRPr lang="en-GB"/>
        </a:p>
      </dgm:t>
    </dgm:pt>
    <dgm:pt modelId="{BDF883EC-8A42-47F1-9D66-5D2F5AF04B54}" type="sibTrans" cxnId="{64D835B7-9D62-40A9-9B61-4F535AEDF6FA}">
      <dgm:prSet/>
      <dgm:spPr/>
      <dgm:t>
        <a:bodyPr/>
        <a:lstStyle/>
        <a:p>
          <a:endParaRPr lang="en-GB"/>
        </a:p>
      </dgm:t>
    </dgm:pt>
    <dgm:pt modelId="{176A1E4F-D0E2-44D6-B198-6A6C85E57B7F}">
      <dgm:prSet phldrT="[Text]"/>
      <dgm:spPr/>
      <dgm:t>
        <a:bodyPr/>
        <a:lstStyle/>
        <a:p>
          <a:r>
            <a:rPr lang="en-GB" dirty="0" smtClean="0"/>
            <a:t>Level 6/7</a:t>
          </a:r>
          <a:endParaRPr lang="en-GB" dirty="0"/>
        </a:p>
      </dgm:t>
    </dgm:pt>
    <dgm:pt modelId="{A712F86E-36E5-44F7-8F32-BBE3E97C18E3}" type="parTrans" cxnId="{8BD6C216-91D3-4B79-ABEE-15A17095D8F8}">
      <dgm:prSet/>
      <dgm:spPr/>
      <dgm:t>
        <a:bodyPr/>
        <a:lstStyle/>
        <a:p>
          <a:endParaRPr lang="en-GB"/>
        </a:p>
      </dgm:t>
    </dgm:pt>
    <dgm:pt modelId="{2DE740F9-2501-44BA-A937-31D914C059FE}" type="sibTrans" cxnId="{8BD6C216-91D3-4B79-ABEE-15A17095D8F8}">
      <dgm:prSet/>
      <dgm:spPr/>
      <dgm:t>
        <a:bodyPr/>
        <a:lstStyle/>
        <a:p>
          <a:endParaRPr lang="en-GB"/>
        </a:p>
      </dgm:t>
    </dgm:pt>
    <dgm:pt modelId="{F952D628-4B09-4B42-A1F9-269299196714}">
      <dgm:prSet phldrT="[Text]"/>
      <dgm:spPr/>
      <dgm:t>
        <a:bodyPr/>
        <a:lstStyle/>
        <a:p>
          <a:r>
            <a:rPr lang="en-GB" dirty="0" smtClean="0"/>
            <a:t>To evaluate and explore using a range of sources whether conscious objectors were brave or not</a:t>
          </a:r>
          <a:endParaRPr lang="en-GB" dirty="0"/>
        </a:p>
      </dgm:t>
    </dgm:pt>
    <dgm:pt modelId="{AD13E8C7-89E3-4A90-95B7-B05088D7E63A}" type="parTrans" cxnId="{21C44F96-E842-4FB2-A858-D8DA185E7406}">
      <dgm:prSet/>
      <dgm:spPr/>
      <dgm:t>
        <a:bodyPr/>
        <a:lstStyle/>
        <a:p>
          <a:endParaRPr lang="en-GB"/>
        </a:p>
      </dgm:t>
    </dgm:pt>
    <dgm:pt modelId="{2702C476-5C60-4ED8-BF04-4B8D53576C05}" type="sibTrans" cxnId="{21C44F96-E842-4FB2-A858-D8DA185E7406}">
      <dgm:prSet/>
      <dgm:spPr/>
      <dgm:t>
        <a:bodyPr/>
        <a:lstStyle/>
        <a:p>
          <a:endParaRPr lang="en-GB"/>
        </a:p>
      </dgm:t>
    </dgm:pt>
    <dgm:pt modelId="{2CF96801-642C-4B07-AE52-19E602F6EF00}" type="pres">
      <dgm:prSet presAssocID="{76CEB10D-79E6-4413-B836-3C10724D740C}" presName="linearFlow" presStyleCnt="0">
        <dgm:presLayoutVars>
          <dgm:dir/>
          <dgm:animLvl val="lvl"/>
          <dgm:resizeHandles val="exact"/>
        </dgm:presLayoutVars>
      </dgm:prSet>
      <dgm:spPr/>
      <dgm:t>
        <a:bodyPr/>
        <a:lstStyle/>
        <a:p>
          <a:endParaRPr lang="en-GB"/>
        </a:p>
      </dgm:t>
    </dgm:pt>
    <dgm:pt modelId="{3777F379-5130-4AA8-B3C9-9F46EF0E63E0}" type="pres">
      <dgm:prSet presAssocID="{BC123FB4-6913-4DB8-95D4-CFCDAC6D678D}" presName="composite" presStyleCnt="0"/>
      <dgm:spPr/>
      <dgm:t>
        <a:bodyPr/>
        <a:lstStyle/>
        <a:p>
          <a:endParaRPr lang="en-GB"/>
        </a:p>
      </dgm:t>
    </dgm:pt>
    <dgm:pt modelId="{97C77E0D-4EFF-43FD-8E8A-DE76F7A3869F}" type="pres">
      <dgm:prSet presAssocID="{BC123FB4-6913-4DB8-95D4-CFCDAC6D678D}" presName="parentText" presStyleLbl="alignNode1" presStyleIdx="0" presStyleCnt="3">
        <dgm:presLayoutVars>
          <dgm:chMax val="1"/>
          <dgm:bulletEnabled val="1"/>
        </dgm:presLayoutVars>
      </dgm:prSet>
      <dgm:spPr/>
      <dgm:t>
        <a:bodyPr/>
        <a:lstStyle/>
        <a:p>
          <a:endParaRPr lang="en-GB"/>
        </a:p>
      </dgm:t>
    </dgm:pt>
    <dgm:pt modelId="{0E3BF533-9801-4FCF-9549-968469729DCA}" type="pres">
      <dgm:prSet presAssocID="{BC123FB4-6913-4DB8-95D4-CFCDAC6D678D}" presName="descendantText" presStyleLbl="alignAcc1" presStyleIdx="0" presStyleCnt="3">
        <dgm:presLayoutVars>
          <dgm:bulletEnabled val="1"/>
        </dgm:presLayoutVars>
      </dgm:prSet>
      <dgm:spPr/>
      <dgm:t>
        <a:bodyPr/>
        <a:lstStyle/>
        <a:p>
          <a:endParaRPr lang="en-GB"/>
        </a:p>
      </dgm:t>
    </dgm:pt>
    <dgm:pt modelId="{E566F588-5D79-4F2D-9A9C-4634D939257B}" type="pres">
      <dgm:prSet presAssocID="{DE9F351E-CF9B-4A57-B9AE-59FD83CA14DF}" presName="sp" presStyleCnt="0"/>
      <dgm:spPr/>
      <dgm:t>
        <a:bodyPr/>
        <a:lstStyle/>
        <a:p>
          <a:endParaRPr lang="en-GB"/>
        </a:p>
      </dgm:t>
    </dgm:pt>
    <dgm:pt modelId="{73986AF4-3866-419E-861C-D9D4460CA57C}" type="pres">
      <dgm:prSet presAssocID="{F8C52164-8A00-4A36-978A-20F857299264}" presName="composite" presStyleCnt="0"/>
      <dgm:spPr/>
      <dgm:t>
        <a:bodyPr/>
        <a:lstStyle/>
        <a:p>
          <a:endParaRPr lang="en-GB"/>
        </a:p>
      </dgm:t>
    </dgm:pt>
    <dgm:pt modelId="{4FC53063-AFD2-4410-BCE3-4E267225C4F3}" type="pres">
      <dgm:prSet presAssocID="{F8C52164-8A00-4A36-978A-20F857299264}" presName="parentText" presStyleLbl="alignNode1" presStyleIdx="1" presStyleCnt="3">
        <dgm:presLayoutVars>
          <dgm:chMax val="1"/>
          <dgm:bulletEnabled val="1"/>
        </dgm:presLayoutVars>
      </dgm:prSet>
      <dgm:spPr/>
      <dgm:t>
        <a:bodyPr/>
        <a:lstStyle/>
        <a:p>
          <a:endParaRPr lang="en-GB"/>
        </a:p>
      </dgm:t>
    </dgm:pt>
    <dgm:pt modelId="{804CC355-DE60-46F8-B0F3-230B7101A46D}" type="pres">
      <dgm:prSet presAssocID="{F8C52164-8A00-4A36-978A-20F857299264}" presName="descendantText" presStyleLbl="alignAcc1" presStyleIdx="1" presStyleCnt="3">
        <dgm:presLayoutVars>
          <dgm:bulletEnabled val="1"/>
        </dgm:presLayoutVars>
      </dgm:prSet>
      <dgm:spPr/>
      <dgm:t>
        <a:bodyPr/>
        <a:lstStyle/>
        <a:p>
          <a:endParaRPr lang="en-GB"/>
        </a:p>
      </dgm:t>
    </dgm:pt>
    <dgm:pt modelId="{AA41D378-2C3F-40C9-83E4-45C6A294FAC0}" type="pres">
      <dgm:prSet presAssocID="{1210059A-AA83-4C43-AB0F-7E45C842ED61}" presName="sp" presStyleCnt="0"/>
      <dgm:spPr/>
      <dgm:t>
        <a:bodyPr/>
        <a:lstStyle/>
        <a:p>
          <a:endParaRPr lang="en-GB"/>
        </a:p>
      </dgm:t>
    </dgm:pt>
    <dgm:pt modelId="{59A4BCD9-1167-42B5-9154-18302A81F87B}" type="pres">
      <dgm:prSet presAssocID="{176A1E4F-D0E2-44D6-B198-6A6C85E57B7F}" presName="composite" presStyleCnt="0"/>
      <dgm:spPr/>
      <dgm:t>
        <a:bodyPr/>
        <a:lstStyle/>
        <a:p>
          <a:endParaRPr lang="en-GB"/>
        </a:p>
      </dgm:t>
    </dgm:pt>
    <dgm:pt modelId="{060E5496-61DC-4354-8A35-FB95105273B8}" type="pres">
      <dgm:prSet presAssocID="{176A1E4F-D0E2-44D6-B198-6A6C85E57B7F}" presName="parentText" presStyleLbl="alignNode1" presStyleIdx="2" presStyleCnt="3">
        <dgm:presLayoutVars>
          <dgm:chMax val="1"/>
          <dgm:bulletEnabled val="1"/>
        </dgm:presLayoutVars>
      </dgm:prSet>
      <dgm:spPr/>
      <dgm:t>
        <a:bodyPr/>
        <a:lstStyle/>
        <a:p>
          <a:endParaRPr lang="en-GB"/>
        </a:p>
      </dgm:t>
    </dgm:pt>
    <dgm:pt modelId="{D63F27BE-0BF0-4859-B5B2-D8CDC599D710}" type="pres">
      <dgm:prSet presAssocID="{176A1E4F-D0E2-44D6-B198-6A6C85E57B7F}" presName="descendantText" presStyleLbl="alignAcc1" presStyleIdx="2" presStyleCnt="3">
        <dgm:presLayoutVars>
          <dgm:bulletEnabled val="1"/>
        </dgm:presLayoutVars>
      </dgm:prSet>
      <dgm:spPr/>
      <dgm:t>
        <a:bodyPr/>
        <a:lstStyle/>
        <a:p>
          <a:endParaRPr lang="en-GB"/>
        </a:p>
      </dgm:t>
    </dgm:pt>
  </dgm:ptLst>
  <dgm:cxnLst>
    <dgm:cxn modelId="{46BDE8BE-4A4E-4983-AA94-297819A5E60D}" srcId="{76CEB10D-79E6-4413-B836-3C10724D740C}" destId="{BC123FB4-6913-4DB8-95D4-CFCDAC6D678D}" srcOrd="0" destOrd="0" parTransId="{61AB9513-99B8-42E4-AD1B-A561499069E7}" sibTransId="{DE9F351E-CF9B-4A57-B9AE-59FD83CA14DF}"/>
    <dgm:cxn modelId="{CD42A074-A80A-496B-9CCB-0DF4DE14FCDF}" type="presOf" srcId="{10529FE7-5ED9-470F-B2F5-5FA2BA181663}" destId="{0E3BF533-9801-4FCF-9549-968469729DCA}" srcOrd="0" destOrd="0" presId="urn:microsoft.com/office/officeart/2005/8/layout/chevron2"/>
    <dgm:cxn modelId="{64D835B7-9D62-40A9-9B61-4F535AEDF6FA}" srcId="{F8C52164-8A00-4A36-978A-20F857299264}" destId="{6F7110F9-D3B3-4ADD-A98C-5B25B1F80AED}" srcOrd="0" destOrd="0" parTransId="{2D5489B8-F4FE-4FE0-B3A3-63707AF34BA0}" sibTransId="{BDF883EC-8A42-47F1-9D66-5D2F5AF04B54}"/>
    <dgm:cxn modelId="{7B7F933C-24BE-4F98-8670-76D35876BD77}" type="presOf" srcId="{76CEB10D-79E6-4413-B836-3C10724D740C}" destId="{2CF96801-642C-4B07-AE52-19E602F6EF00}" srcOrd="0" destOrd="0" presId="urn:microsoft.com/office/officeart/2005/8/layout/chevron2"/>
    <dgm:cxn modelId="{8BD6C216-91D3-4B79-ABEE-15A17095D8F8}" srcId="{76CEB10D-79E6-4413-B836-3C10724D740C}" destId="{176A1E4F-D0E2-44D6-B198-6A6C85E57B7F}" srcOrd="2" destOrd="0" parTransId="{A712F86E-36E5-44F7-8F32-BBE3E97C18E3}" sibTransId="{2DE740F9-2501-44BA-A937-31D914C059FE}"/>
    <dgm:cxn modelId="{6C07FDF8-D99B-4C62-B9B4-A3E9375CB239}" type="presOf" srcId="{F952D628-4B09-4B42-A1F9-269299196714}" destId="{D63F27BE-0BF0-4859-B5B2-D8CDC599D710}" srcOrd="0" destOrd="0" presId="urn:microsoft.com/office/officeart/2005/8/layout/chevron2"/>
    <dgm:cxn modelId="{303ED6FB-0B0B-429B-8122-22169674EB6D}" type="presOf" srcId="{F8C52164-8A00-4A36-978A-20F857299264}" destId="{4FC53063-AFD2-4410-BCE3-4E267225C4F3}" srcOrd="0" destOrd="0" presId="urn:microsoft.com/office/officeart/2005/8/layout/chevron2"/>
    <dgm:cxn modelId="{9B5C22F0-6164-46B2-BEFF-BE54216089B1}" srcId="{76CEB10D-79E6-4413-B836-3C10724D740C}" destId="{F8C52164-8A00-4A36-978A-20F857299264}" srcOrd="1" destOrd="0" parTransId="{7B8548F1-DA09-45A1-A3B7-D83749F90F76}" sibTransId="{1210059A-AA83-4C43-AB0F-7E45C842ED61}"/>
    <dgm:cxn modelId="{7A482DFC-EF2B-413F-A98B-7CACB720CD01}" type="presOf" srcId="{176A1E4F-D0E2-44D6-B198-6A6C85E57B7F}" destId="{060E5496-61DC-4354-8A35-FB95105273B8}" srcOrd="0" destOrd="0" presId="urn:microsoft.com/office/officeart/2005/8/layout/chevron2"/>
    <dgm:cxn modelId="{BF900DC4-A616-4648-BD41-240AD3F80B8D}" type="presOf" srcId="{6F7110F9-D3B3-4ADD-A98C-5B25B1F80AED}" destId="{804CC355-DE60-46F8-B0F3-230B7101A46D}" srcOrd="0" destOrd="0" presId="urn:microsoft.com/office/officeart/2005/8/layout/chevron2"/>
    <dgm:cxn modelId="{CAE478CE-0593-4D79-AEF1-A1DCF1FE6582}" type="presOf" srcId="{BC123FB4-6913-4DB8-95D4-CFCDAC6D678D}" destId="{97C77E0D-4EFF-43FD-8E8A-DE76F7A3869F}" srcOrd="0" destOrd="0" presId="urn:microsoft.com/office/officeart/2005/8/layout/chevron2"/>
    <dgm:cxn modelId="{D165237F-8C9A-43D1-9024-FD8632B8B62D}" srcId="{BC123FB4-6913-4DB8-95D4-CFCDAC6D678D}" destId="{10529FE7-5ED9-470F-B2F5-5FA2BA181663}" srcOrd="0" destOrd="0" parTransId="{C4ED28C9-903A-4932-B8BB-F3D29652C2F0}" sibTransId="{E6FCC682-3260-49F3-BC1A-ED5B15F82AF4}"/>
    <dgm:cxn modelId="{21C44F96-E842-4FB2-A858-D8DA185E7406}" srcId="{176A1E4F-D0E2-44D6-B198-6A6C85E57B7F}" destId="{F952D628-4B09-4B42-A1F9-269299196714}" srcOrd="0" destOrd="0" parTransId="{AD13E8C7-89E3-4A90-95B7-B05088D7E63A}" sibTransId="{2702C476-5C60-4ED8-BF04-4B8D53576C05}"/>
    <dgm:cxn modelId="{B61EC920-921E-43FA-AEBB-6F7844D84858}" type="presParOf" srcId="{2CF96801-642C-4B07-AE52-19E602F6EF00}" destId="{3777F379-5130-4AA8-B3C9-9F46EF0E63E0}" srcOrd="0" destOrd="0" presId="urn:microsoft.com/office/officeart/2005/8/layout/chevron2"/>
    <dgm:cxn modelId="{DC03EBEF-FEDE-4D8D-957F-E6BAF89A32A6}" type="presParOf" srcId="{3777F379-5130-4AA8-B3C9-9F46EF0E63E0}" destId="{97C77E0D-4EFF-43FD-8E8A-DE76F7A3869F}" srcOrd="0" destOrd="0" presId="urn:microsoft.com/office/officeart/2005/8/layout/chevron2"/>
    <dgm:cxn modelId="{3858C39C-84B9-46A7-8172-8BE72797B639}" type="presParOf" srcId="{3777F379-5130-4AA8-B3C9-9F46EF0E63E0}" destId="{0E3BF533-9801-4FCF-9549-968469729DCA}" srcOrd="1" destOrd="0" presId="urn:microsoft.com/office/officeart/2005/8/layout/chevron2"/>
    <dgm:cxn modelId="{BCBDE28A-999B-48A7-B87C-097CBFDC6B21}" type="presParOf" srcId="{2CF96801-642C-4B07-AE52-19E602F6EF00}" destId="{E566F588-5D79-4F2D-9A9C-4634D939257B}" srcOrd="1" destOrd="0" presId="urn:microsoft.com/office/officeart/2005/8/layout/chevron2"/>
    <dgm:cxn modelId="{0422B44A-7E36-4698-A092-538A0765E581}" type="presParOf" srcId="{2CF96801-642C-4B07-AE52-19E602F6EF00}" destId="{73986AF4-3866-419E-861C-D9D4460CA57C}" srcOrd="2" destOrd="0" presId="urn:microsoft.com/office/officeart/2005/8/layout/chevron2"/>
    <dgm:cxn modelId="{390D6651-9F4E-44F7-AEAE-796558DF170B}" type="presParOf" srcId="{73986AF4-3866-419E-861C-D9D4460CA57C}" destId="{4FC53063-AFD2-4410-BCE3-4E267225C4F3}" srcOrd="0" destOrd="0" presId="urn:microsoft.com/office/officeart/2005/8/layout/chevron2"/>
    <dgm:cxn modelId="{986570DA-7A3E-4B66-939E-318403BF320F}" type="presParOf" srcId="{73986AF4-3866-419E-861C-D9D4460CA57C}" destId="{804CC355-DE60-46F8-B0F3-230B7101A46D}" srcOrd="1" destOrd="0" presId="urn:microsoft.com/office/officeart/2005/8/layout/chevron2"/>
    <dgm:cxn modelId="{B93BC056-BB20-4691-B7F2-9863D821B789}" type="presParOf" srcId="{2CF96801-642C-4B07-AE52-19E602F6EF00}" destId="{AA41D378-2C3F-40C9-83E4-45C6A294FAC0}" srcOrd="3" destOrd="0" presId="urn:microsoft.com/office/officeart/2005/8/layout/chevron2"/>
    <dgm:cxn modelId="{831584C6-2B44-4F5A-97A3-F23CBBD66B19}" type="presParOf" srcId="{2CF96801-642C-4B07-AE52-19E602F6EF00}" destId="{59A4BCD9-1167-42B5-9154-18302A81F87B}" srcOrd="4" destOrd="0" presId="urn:microsoft.com/office/officeart/2005/8/layout/chevron2"/>
    <dgm:cxn modelId="{C6C830A5-B4CC-48D9-96D9-FDE3D82A868E}" type="presParOf" srcId="{59A4BCD9-1167-42B5-9154-18302A81F87B}" destId="{060E5496-61DC-4354-8A35-FB95105273B8}" srcOrd="0" destOrd="0" presId="urn:microsoft.com/office/officeart/2005/8/layout/chevron2"/>
    <dgm:cxn modelId="{63C08372-DCD1-47CD-B825-E44B7B09895B}" type="presParOf" srcId="{59A4BCD9-1167-42B5-9154-18302A81F87B}" destId="{D63F27BE-0BF0-4859-B5B2-D8CDC599D71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CEB10D-79E6-4413-B836-3C10724D740C}" type="doc">
      <dgm:prSet loTypeId="urn:microsoft.com/office/officeart/2005/8/layout/chevron2" loCatId="list" qsTypeId="urn:microsoft.com/office/officeart/2005/8/quickstyle/simple1" qsCatId="simple" csTypeId="urn:microsoft.com/office/officeart/2005/8/colors/colorful4" csCatId="colorful" phldr="1"/>
      <dgm:spPr/>
      <dgm:t>
        <a:bodyPr/>
        <a:lstStyle/>
        <a:p>
          <a:endParaRPr lang="en-GB"/>
        </a:p>
      </dgm:t>
    </dgm:pt>
    <dgm:pt modelId="{BC123FB4-6913-4DB8-95D4-CFCDAC6D678D}">
      <dgm:prSet phldrT="[Text]"/>
      <dgm:spPr/>
      <dgm:t>
        <a:bodyPr/>
        <a:lstStyle/>
        <a:p>
          <a:r>
            <a:rPr lang="en-GB" dirty="0" smtClean="0"/>
            <a:t>Level 4 </a:t>
          </a:r>
          <a:endParaRPr lang="en-GB" dirty="0"/>
        </a:p>
      </dgm:t>
    </dgm:pt>
    <dgm:pt modelId="{61AB9513-99B8-42E4-AD1B-A561499069E7}" type="parTrans" cxnId="{46BDE8BE-4A4E-4983-AA94-297819A5E60D}">
      <dgm:prSet/>
      <dgm:spPr/>
      <dgm:t>
        <a:bodyPr/>
        <a:lstStyle/>
        <a:p>
          <a:endParaRPr lang="en-GB"/>
        </a:p>
      </dgm:t>
    </dgm:pt>
    <dgm:pt modelId="{DE9F351E-CF9B-4A57-B9AE-59FD83CA14DF}" type="sibTrans" cxnId="{46BDE8BE-4A4E-4983-AA94-297819A5E60D}">
      <dgm:prSet/>
      <dgm:spPr/>
      <dgm:t>
        <a:bodyPr/>
        <a:lstStyle/>
        <a:p>
          <a:endParaRPr lang="en-GB"/>
        </a:p>
      </dgm:t>
    </dgm:pt>
    <dgm:pt modelId="{10529FE7-5ED9-470F-B2F5-5FA2BA181663}">
      <dgm:prSet phldrT="[Text]"/>
      <dgm:spPr/>
      <dgm:t>
        <a:bodyPr/>
        <a:lstStyle/>
        <a:p>
          <a:r>
            <a:rPr lang="en-GB" dirty="0" smtClean="0"/>
            <a:t>To describe why some people didn’t want to fight and the different reactions this lead to</a:t>
          </a:r>
          <a:endParaRPr lang="en-GB" dirty="0"/>
        </a:p>
      </dgm:t>
    </dgm:pt>
    <dgm:pt modelId="{C4ED28C9-903A-4932-B8BB-F3D29652C2F0}" type="parTrans" cxnId="{D165237F-8C9A-43D1-9024-FD8632B8B62D}">
      <dgm:prSet/>
      <dgm:spPr/>
      <dgm:t>
        <a:bodyPr/>
        <a:lstStyle/>
        <a:p>
          <a:endParaRPr lang="en-GB"/>
        </a:p>
      </dgm:t>
    </dgm:pt>
    <dgm:pt modelId="{E6FCC682-3260-49F3-BC1A-ED5B15F82AF4}" type="sibTrans" cxnId="{D165237F-8C9A-43D1-9024-FD8632B8B62D}">
      <dgm:prSet/>
      <dgm:spPr/>
      <dgm:t>
        <a:bodyPr/>
        <a:lstStyle/>
        <a:p>
          <a:endParaRPr lang="en-GB"/>
        </a:p>
      </dgm:t>
    </dgm:pt>
    <dgm:pt modelId="{F8C52164-8A00-4A36-978A-20F857299264}">
      <dgm:prSet phldrT="[Text]"/>
      <dgm:spPr/>
      <dgm:t>
        <a:bodyPr/>
        <a:lstStyle/>
        <a:p>
          <a:r>
            <a:rPr lang="en-GB" dirty="0" smtClean="0"/>
            <a:t>Level 5</a:t>
          </a:r>
          <a:endParaRPr lang="en-GB" dirty="0"/>
        </a:p>
      </dgm:t>
    </dgm:pt>
    <dgm:pt modelId="{7B8548F1-DA09-45A1-A3B7-D83749F90F76}" type="parTrans" cxnId="{9B5C22F0-6164-46B2-BEFF-BE54216089B1}">
      <dgm:prSet/>
      <dgm:spPr/>
      <dgm:t>
        <a:bodyPr/>
        <a:lstStyle/>
        <a:p>
          <a:endParaRPr lang="en-GB"/>
        </a:p>
      </dgm:t>
    </dgm:pt>
    <dgm:pt modelId="{1210059A-AA83-4C43-AB0F-7E45C842ED61}" type="sibTrans" cxnId="{9B5C22F0-6164-46B2-BEFF-BE54216089B1}">
      <dgm:prSet/>
      <dgm:spPr/>
      <dgm:t>
        <a:bodyPr/>
        <a:lstStyle/>
        <a:p>
          <a:endParaRPr lang="en-GB"/>
        </a:p>
      </dgm:t>
    </dgm:pt>
    <dgm:pt modelId="{6F7110F9-D3B3-4ADD-A98C-5B25B1F80AED}">
      <dgm:prSet phldrT="[Text]"/>
      <dgm:spPr/>
      <dgm:t>
        <a:bodyPr/>
        <a:lstStyle/>
        <a:p>
          <a:r>
            <a:rPr lang="en-GB" dirty="0" smtClean="0"/>
            <a:t>To explain the different viewpoints around conscientious objectors</a:t>
          </a:r>
          <a:endParaRPr lang="en-GB" dirty="0"/>
        </a:p>
      </dgm:t>
    </dgm:pt>
    <dgm:pt modelId="{2D5489B8-F4FE-4FE0-B3A3-63707AF34BA0}" type="parTrans" cxnId="{64D835B7-9D62-40A9-9B61-4F535AEDF6FA}">
      <dgm:prSet/>
      <dgm:spPr/>
      <dgm:t>
        <a:bodyPr/>
        <a:lstStyle/>
        <a:p>
          <a:endParaRPr lang="en-GB"/>
        </a:p>
      </dgm:t>
    </dgm:pt>
    <dgm:pt modelId="{BDF883EC-8A42-47F1-9D66-5D2F5AF04B54}" type="sibTrans" cxnId="{64D835B7-9D62-40A9-9B61-4F535AEDF6FA}">
      <dgm:prSet/>
      <dgm:spPr/>
      <dgm:t>
        <a:bodyPr/>
        <a:lstStyle/>
        <a:p>
          <a:endParaRPr lang="en-GB"/>
        </a:p>
      </dgm:t>
    </dgm:pt>
    <dgm:pt modelId="{176A1E4F-D0E2-44D6-B198-6A6C85E57B7F}">
      <dgm:prSet phldrT="[Text]"/>
      <dgm:spPr/>
      <dgm:t>
        <a:bodyPr/>
        <a:lstStyle/>
        <a:p>
          <a:r>
            <a:rPr lang="en-GB" dirty="0" smtClean="0"/>
            <a:t>Level 6/7</a:t>
          </a:r>
          <a:endParaRPr lang="en-GB" dirty="0"/>
        </a:p>
      </dgm:t>
    </dgm:pt>
    <dgm:pt modelId="{A712F86E-36E5-44F7-8F32-BBE3E97C18E3}" type="parTrans" cxnId="{8BD6C216-91D3-4B79-ABEE-15A17095D8F8}">
      <dgm:prSet/>
      <dgm:spPr/>
      <dgm:t>
        <a:bodyPr/>
        <a:lstStyle/>
        <a:p>
          <a:endParaRPr lang="en-GB"/>
        </a:p>
      </dgm:t>
    </dgm:pt>
    <dgm:pt modelId="{2DE740F9-2501-44BA-A937-31D914C059FE}" type="sibTrans" cxnId="{8BD6C216-91D3-4B79-ABEE-15A17095D8F8}">
      <dgm:prSet/>
      <dgm:spPr/>
      <dgm:t>
        <a:bodyPr/>
        <a:lstStyle/>
        <a:p>
          <a:endParaRPr lang="en-GB"/>
        </a:p>
      </dgm:t>
    </dgm:pt>
    <dgm:pt modelId="{F952D628-4B09-4B42-A1F9-269299196714}">
      <dgm:prSet phldrT="[Text]"/>
      <dgm:spPr/>
      <dgm:t>
        <a:bodyPr/>
        <a:lstStyle/>
        <a:p>
          <a:r>
            <a:rPr lang="en-GB" dirty="0" smtClean="0"/>
            <a:t>To evaluate and explore using a range of sources whether conscious objectors were brave or not</a:t>
          </a:r>
          <a:endParaRPr lang="en-GB" dirty="0"/>
        </a:p>
      </dgm:t>
    </dgm:pt>
    <dgm:pt modelId="{AD13E8C7-89E3-4A90-95B7-B05088D7E63A}" type="parTrans" cxnId="{21C44F96-E842-4FB2-A858-D8DA185E7406}">
      <dgm:prSet/>
      <dgm:spPr/>
      <dgm:t>
        <a:bodyPr/>
        <a:lstStyle/>
        <a:p>
          <a:endParaRPr lang="en-GB"/>
        </a:p>
      </dgm:t>
    </dgm:pt>
    <dgm:pt modelId="{2702C476-5C60-4ED8-BF04-4B8D53576C05}" type="sibTrans" cxnId="{21C44F96-E842-4FB2-A858-D8DA185E7406}">
      <dgm:prSet/>
      <dgm:spPr/>
      <dgm:t>
        <a:bodyPr/>
        <a:lstStyle/>
        <a:p>
          <a:endParaRPr lang="en-GB"/>
        </a:p>
      </dgm:t>
    </dgm:pt>
    <dgm:pt modelId="{2CF96801-642C-4B07-AE52-19E602F6EF00}" type="pres">
      <dgm:prSet presAssocID="{76CEB10D-79E6-4413-B836-3C10724D740C}" presName="linearFlow" presStyleCnt="0">
        <dgm:presLayoutVars>
          <dgm:dir/>
          <dgm:animLvl val="lvl"/>
          <dgm:resizeHandles val="exact"/>
        </dgm:presLayoutVars>
      </dgm:prSet>
      <dgm:spPr/>
      <dgm:t>
        <a:bodyPr/>
        <a:lstStyle/>
        <a:p>
          <a:endParaRPr lang="en-GB"/>
        </a:p>
      </dgm:t>
    </dgm:pt>
    <dgm:pt modelId="{3777F379-5130-4AA8-B3C9-9F46EF0E63E0}" type="pres">
      <dgm:prSet presAssocID="{BC123FB4-6913-4DB8-95D4-CFCDAC6D678D}" presName="composite" presStyleCnt="0"/>
      <dgm:spPr/>
      <dgm:t>
        <a:bodyPr/>
        <a:lstStyle/>
        <a:p>
          <a:endParaRPr lang="en-GB"/>
        </a:p>
      </dgm:t>
    </dgm:pt>
    <dgm:pt modelId="{97C77E0D-4EFF-43FD-8E8A-DE76F7A3869F}" type="pres">
      <dgm:prSet presAssocID="{BC123FB4-6913-4DB8-95D4-CFCDAC6D678D}" presName="parentText" presStyleLbl="alignNode1" presStyleIdx="0" presStyleCnt="3">
        <dgm:presLayoutVars>
          <dgm:chMax val="1"/>
          <dgm:bulletEnabled val="1"/>
        </dgm:presLayoutVars>
      </dgm:prSet>
      <dgm:spPr/>
      <dgm:t>
        <a:bodyPr/>
        <a:lstStyle/>
        <a:p>
          <a:endParaRPr lang="en-GB"/>
        </a:p>
      </dgm:t>
    </dgm:pt>
    <dgm:pt modelId="{0E3BF533-9801-4FCF-9549-968469729DCA}" type="pres">
      <dgm:prSet presAssocID="{BC123FB4-6913-4DB8-95D4-CFCDAC6D678D}" presName="descendantText" presStyleLbl="alignAcc1" presStyleIdx="0" presStyleCnt="3">
        <dgm:presLayoutVars>
          <dgm:bulletEnabled val="1"/>
        </dgm:presLayoutVars>
      </dgm:prSet>
      <dgm:spPr/>
      <dgm:t>
        <a:bodyPr/>
        <a:lstStyle/>
        <a:p>
          <a:endParaRPr lang="en-GB"/>
        </a:p>
      </dgm:t>
    </dgm:pt>
    <dgm:pt modelId="{E566F588-5D79-4F2D-9A9C-4634D939257B}" type="pres">
      <dgm:prSet presAssocID="{DE9F351E-CF9B-4A57-B9AE-59FD83CA14DF}" presName="sp" presStyleCnt="0"/>
      <dgm:spPr/>
      <dgm:t>
        <a:bodyPr/>
        <a:lstStyle/>
        <a:p>
          <a:endParaRPr lang="en-GB"/>
        </a:p>
      </dgm:t>
    </dgm:pt>
    <dgm:pt modelId="{73986AF4-3866-419E-861C-D9D4460CA57C}" type="pres">
      <dgm:prSet presAssocID="{F8C52164-8A00-4A36-978A-20F857299264}" presName="composite" presStyleCnt="0"/>
      <dgm:spPr/>
      <dgm:t>
        <a:bodyPr/>
        <a:lstStyle/>
        <a:p>
          <a:endParaRPr lang="en-GB"/>
        </a:p>
      </dgm:t>
    </dgm:pt>
    <dgm:pt modelId="{4FC53063-AFD2-4410-BCE3-4E267225C4F3}" type="pres">
      <dgm:prSet presAssocID="{F8C52164-8A00-4A36-978A-20F857299264}" presName="parentText" presStyleLbl="alignNode1" presStyleIdx="1" presStyleCnt="3">
        <dgm:presLayoutVars>
          <dgm:chMax val="1"/>
          <dgm:bulletEnabled val="1"/>
        </dgm:presLayoutVars>
      </dgm:prSet>
      <dgm:spPr/>
      <dgm:t>
        <a:bodyPr/>
        <a:lstStyle/>
        <a:p>
          <a:endParaRPr lang="en-GB"/>
        </a:p>
      </dgm:t>
    </dgm:pt>
    <dgm:pt modelId="{804CC355-DE60-46F8-B0F3-230B7101A46D}" type="pres">
      <dgm:prSet presAssocID="{F8C52164-8A00-4A36-978A-20F857299264}" presName="descendantText" presStyleLbl="alignAcc1" presStyleIdx="1" presStyleCnt="3">
        <dgm:presLayoutVars>
          <dgm:bulletEnabled val="1"/>
        </dgm:presLayoutVars>
      </dgm:prSet>
      <dgm:spPr/>
      <dgm:t>
        <a:bodyPr/>
        <a:lstStyle/>
        <a:p>
          <a:endParaRPr lang="en-GB"/>
        </a:p>
      </dgm:t>
    </dgm:pt>
    <dgm:pt modelId="{AA41D378-2C3F-40C9-83E4-45C6A294FAC0}" type="pres">
      <dgm:prSet presAssocID="{1210059A-AA83-4C43-AB0F-7E45C842ED61}" presName="sp" presStyleCnt="0"/>
      <dgm:spPr/>
      <dgm:t>
        <a:bodyPr/>
        <a:lstStyle/>
        <a:p>
          <a:endParaRPr lang="en-GB"/>
        </a:p>
      </dgm:t>
    </dgm:pt>
    <dgm:pt modelId="{59A4BCD9-1167-42B5-9154-18302A81F87B}" type="pres">
      <dgm:prSet presAssocID="{176A1E4F-D0E2-44D6-B198-6A6C85E57B7F}" presName="composite" presStyleCnt="0"/>
      <dgm:spPr/>
      <dgm:t>
        <a:bodyPr/>
        <a:lstStyle/>
        <a:p>
          <a:endParaRPr lang="en-GB"/>
        </a:p>
      </dgm:t>
    </dgm:pt>
    <dgm:pt modelId="{060E5496-61DC-4354-8A35-FB95105273B8}" type="pres">
      <dgm:prSet presAssocID="{176A1E4F-D0E2-44D6-B198-6A6C85E57B7F}" presName="parentText" presStyleLbl="alignNode1" presStyleIdx="2" presStyleCnt="3">
        <dgm:presLayoutVars>
          <dgm:chMax val="1"/>
          <dgm:bulletEnabled val="1"/>
        </dgm:presLayoutVars>
      </dgm:prSet>
      <dgm:spPr/>
      <dgm:t>
        <a:bodyPr/>
        <a:lstStyle/>
        <a:p>
          <a:endParaRPr lang="en-GB"/>
        </a:p>
      </dgm:t>
    </dgm:pt>
    <dgm:pt modelId="{D63F27BE-0BF0-4859-B5B2-D8CDC599D710}" type="pres">
      <dgm:prSet presAssocID="{176A1E4F-D0E2-44D6-B198-6A6C85E57B7F}" presName="descendantText" presStyleLbl="alignAcc1" presStyleIdx="2" presStyleCnt="3">
        <dgm:presLayoutVars>
          <dgm:bulletEnabled val="1"/>
        </dgm:presLayoutVars>
      </dgm:prSet>
      <dgm:spPr/>
      <dgm:t>
        <a:bodyPr/>
        <a:lstStyle/>
        <a:p>
          <a:endParaRPr lang="en-GB"/>
        </a:p>
      </dgm:t>
    </dgm:pt>
  </dgm:ptLst>
  <dgm:cxnLst>
    <dgm:cxn modelId="{46BDE8BE-4A4E-4983-AA94-297819A5E60D}" srcId="{76CEB10D-79E6-4413-B836-3C10724D740C}" destId="{BC123FB4-6913-4DB8-95D4-CFCDAC6D678D}" srcOrd="0" destOrd="0" parTransId="{61AB9513-99B8-42E4-AD1B-A561499069E7}" sibTransId="{DE9F351E-CF9B-4A57-B9AE-59FD83CA14DF}"/>
    <dgm:cxn modelId="{64D835B7-9D62-40A9-9B61-4F535AEDF6FA}" srcId="{F8C52164-8A00-4A36-978A-20F857299264}" destId="{6F7110F9-D3B3-4ADD-A98C-5B25B1F80AED}" srcOrd="0" destOrd="0" parTransId="{2D5489B8-F4FE-4FE0-B3A3-63707AF34BA0}" sibTransId="{BDF883EC-8A42-47F1-9D66-5D2F5AF04B54}"/>
    <dgm:cxn modelId="{45D89024-EE37-45F2-804A-8F2A073FF985}" type="presOf" srcId="{F8C52164-8A00-4A36-978A-20F857299264}" destId="{4FC53063-AFD2-4410-BCE3-4E267225C4F3}" srcOrd="0" destOrd="0" presId="urn:microsoft.com/office/officeart/2005/8/layout/chevron2"/>
    <dgm:cxn modelId="{D32A1727-1871-447B-AB46-3D5F68C7F11E}" type="presOf" srcId="{76CEB10D-79E6-4413-B836-3C10724D740C}" destId="{2CF96801-642C-4B07-AE52-19E602F6EF00}" srcOrd="0" destOrd="0" presId="urn:microsoft.com/office/officeart/2005/8/layout/chevron2"/>
    <dgm:cxn modelId="{0104AF95-4A1B-44C2-A4F9-A8980859E54A}" type="presOf" srcId="{10529FE7-5ED9-470F-B2F5-5FA2BA181663}" destId="{0E3BF533-9801-4FCF-9549-968469729DCA}" srcOrd="0" destOrd="0" presId="urn:microsoft.com/office/officeart/2005/8/layout/chevron2"/>
    <dgm:cxn modelId="{8BD6C216-91D3-4B79-ABEE-15A17095D8F8}" srcId="{76CEB10D-79E6-4413-B836-3C10724D740C}" destId="{176A1E4F-D0E2-44D6-B198-6A6C85E57B7F}" srcOrd="2" destOrd="0" parTransId="{A712F86E-36E5-44F7-8F32-BBE3E97C18E3}" sibTransId="{2DE740F9-2501-44BA-A937-31D914C059FE}"/>
    <dgm:cxn modelId="{8EE7C240-BACA-4047-84C9-E6F89808AA85}" type="presOf" srcId="{6F7110F9-D3B3-4ADD-A98C-5B25B1F80AED}" destId="{804CC355-DE60-46F8-B0F3-230B7101A46D}" srcOrd="0" destOrd="0" presId="urn:microsoft.com/office/officeart/2005/8/layout/chevron2"/>
    <dgm:cxn modelId="{433DC771-F8B4-4085-AB38-EC76AA980687}" type="presOf" srcId="{176A1E4F-D0E2-44D6-B198-6A6C85E57B7F}" destId="{060E5496-61DC-4354-8A35-FB95105273B8}" srcOrd="0" destOrd="0" presId="urn:microsoft.com/office/officeart/2005/8/layout/chevron2"/>
    <dgm:cxn modelId="{BE807DD4-07F2-45EF-B3CD-2C3AB484F3D2}" type="presOf" srcId="{BC123FB4-6913-4DB8-95D4-CFCDAC6D678D}" destId="{97C77E0D-4EFF-43FD-8E8A-DE76F7A3869F}" srcOrd="0" destOrd="0" presId="urn:microsoft.com/office/officeart/2005/8/layout/chevron2"/>
    <dgm:cxn modelId="{9B5C22F0-6164-46B2-BEFF-BE54216089B1}" srcId="{76CEB10D-79E6-4413-B836-3C10724D740C}" destId="{F8C52164-8A00-4A36-978A-20F857299264}" srcOrd="1" destOrd="0" parTransId="{7B8548F1-DA09-45A1-A3B7-D83749F90F76}" sibTransId="{1210059A-AA83-4C43-AB0F-7E45C842ED61}"/>
    <dgm:cxn modelId="{D165237F-8C9A-43D1-9024-FD8632B8B62D}" srcId="{BC123FB4-6913-4DB8-95D4-CFCDAC6D678D}" destId="{10529FE7-5ED9-470F-B2F5-5FA2BA181663}" srcOrd="0" destOrd="0" parTransId="{C4ED28C9-903A-4932-B8BB-F3D29652C2F0}" sibTransId="{E6FCC682-3260-49F3-BC1A-ED5B15F82AF4}"/>
    <dgm:cxn modelId="{D2FB4DDF-CB88-4002-8944-6683EF9A43C5}" type="presOf" srcId="{F952D628-4B09-4B42-A1F9-269299196714}" destId="{D63F27BE-0BF0-4859-B5B2-D8CDC599D710}" srcOrd="0" destOrd="0" presId="urn:microsoft.com/office/officeart/2005/8/layout/chevron2"/>
    <dgm:cxn modelId="{21C44F96-E842-4FB2-A858-D8DA185E7406}" srcId="{176A1E4F-D0E2-44D6-B198-6A6C85E57B7F}" destId="{F952D628-4B09-4B42-A1F9-269299196714}" srcOrd="0" destOrd="0" parTransId="{AD13E8C7-89E3-4A90-95B7-B05088D7E63A}" sibTransId="{2702C476-5C60-4ED8-BF04-4B8D53576C05}"/>
    <dgm:cxn modelId="{57F5C744-87E5-49B5-A144-AF3329102CF2}" type="presParOf" srcId="{2CF96801-642C-4B07-AE52-19E602F6EF00}" destId="{3777F379-5130-4AA8-B3C9-9F46EF0E63E0}" srcOrd="0" destOrd="0" presId="urn:microsoft.com/office/officeart/2005/8/layout/chevron2"/>
    <dgm:cxn modelId="{F05332FB-29CB-4B97-B4EC-DC24AFA79653}" type="presParOf" srcId="{3777F379-5130-4AA8-B3C9-9F46EF0E63E0}" destId="{97C77E0D-4EFF-43FD-8E8A-DE76F7A3869F}" srcOrd="0" destOrd="0" presId="urn:microsoft.com/office/officeart/2005/8/layout/chevron2"/>
    <dgm:cxn modelId="{90B43932-109E-4A4F-A525-4E2F4C8F2F31}" type="presParOf" srcId="{3777F379-5130-4AA8-B3C9-9F46EF0E63E0}" destId="{0E3BF533-9801-4FCF-9549-968469729DCA}" srcOrd="1" destOrd="0" presId="urn:microsoft.com/office/officeart/2005/8/layout/chevron2"/>
    <dgm:cxn modelId="{6FEE6B3A-43CD-419D-A3FE-BC94385A17F6}" type="presParOf" srcId="{2CF96801-642C-4B07-AE52-19E602F6EF00}" destId="{E566F588-5D79-4F2D-9A9C-4634D939257B}" srcOrd="1" destOrd="0" presId="urn:microsoft.com/office/officeart/2005/8/layout/chevron2"/>
    <dgm:cxn modelId="{D156A598-05C5-40F2-9603-99EB6404C2B8}" type="presParOf" srcId="{2CF96801-642C-4B07-AE52-19E602F6EF00}" destId="{73986AF4-3866-419E-861C-D9D4460CA57C}" srcOrd="2" destOrd="0" presId="urn:microsoft.com/office/officeart/2005/8/layout/chevron2"/>
    <dgm:cxn modelId="{2BBC0ECB-A7AB-4566-AFFF-B11624C416C2}" type="presParOf" srcId="{73986AF4-3866-419E-861C-D9D4460CA57C}" destId="{4FC53063-AFD2-4410-BCE3-4E267225C4F3}" srcOrd="0" destOrd="0" presId="urn:microsoft.com/office/officeart/2005/8/layout/chevron2"/>
    <dgm:cxn modelId="{6E9394D6-1818-4332-8F37-B31AB682B14C}" type="presParOf" srcId="{73986AF4-3866-419E-861C-D9D4460CA57C}" destId="{804CC355-DE60-46F8-B0F3-230B7101A46D}" srcOrd="1" destOrd="0" presId="urn:microsoft.com/office/officeart/2005/8/layout/chevron2"/>
    <dgm:cxn modelId="{5FAF33A8-1BC7-4560-BB42-DA4984627D22}" type="presParOf" srcId="{2CF96801-642C-4B07-AE52-19E602F6EF00}" destId="{AA41D378-2C3F-40C9-83E4-45C6A294FAC0}" srcOrd="3" destOrd="0" presId="urn:microsoft.com/office/officeart/2005/8/layout/chevron2"/>
    <dgm:cxn modelId="{04064E5E-2749-41E6-B488-10D41B54F3B3}" type="presParOf" srcId="{2CF96801-642C-4B07-AE52-19E602F6EF00}" destId="{59A4BCD9-1167-42B5-9154-18302A81F87B}" srcOrd="4" destOrd="0" presId="urn:microsoft.com/office/officeart/2005/8/layout/chevron2"/>
    <dgm:cxn modelId="{C669262E-80F9-4C31-BF78-DC7B69042BEE}" type="presParOf" srcId="{59A4BCD9-1167-42B5-9154-18302A81F87B}" destId="{060E5496-61DC-4354-8A35-FB95105273B8}" srcOrd="0" destOrd="0" presId="urn:microsoft.com/office/officeart/2005/8/layout/chevron2"/>
    <dgm:cxn modelId="{14BEA978-2A02-49CC-B9A4-928688E81BC4}" type="presParOf" srcId="{59A4BCD9-1167-42B5-9154-18302A81F87B}" destId="{D63F27BE-0BF0-4859-B5B2-D8CDC599D71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C77E0D-4EFF-43FD-8E8A-DE76F7A3869F}">
      <dsp:nvSpPr>
        <dsp:cNvPr id="0" name=""/>
        <dsp:cNvSpPr/>
      </dsp:nvSpPr>
      <dsp:spPr>
        <a:xfrm rot="5400000">
          <a:off x="-309113" y="310768"/>
          <a:ext cx="2060755" cy="1442528"/>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GB" sz="2900" kern="1200" dirty="0" smtClean="0"/>
            <a:t>Level 4 </a:t>
          </a:r>
          <a:endParaRPr lang="en-GB" sz="2900" kern="1200" dirty="0"/>
        </a:p>
      </dsp:txBody>
      <dsp:txXfrm rot="-5400000">
        <a:off x="1" y="722918"/>
        <a:ext cx="1442528" cy="618227"/>
      </dsp:txXfrm>
    </dsp:sp>
    <dsp:sp modelId="{0E3BF533-9801-4FCF-9549-968469729DCA}">
      <dsp:nvSpPr>
        <dsp:cNvPr id="0" name=""/>
        <dsp:cNvSpPr/>
      </dsp:nvSpPr>
      <dsp:spPr>
        <a:xfrm rot="5400000">
          <a:off x="4533762" y="-3089579"/>
          <a:ext cx="1339490" cy="7521959"/>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To describe why some people didn’t want to fight and the different reactions this lead to</a:t>
          </a:r>
          <a:endParaRPr lang="en-GB" sz="2800" kern="1200" dirty="0"/>
        </a:p>
      </dsp:txBody>
      <dsp:txXfrm rot="-5400000">
        <a:off x="1442528" y="67044"/>
        <a:ext cx="7456570" cy="1208712"/>
      </dsp:txXfrm>
    </dsp:sp>
    <dsp:sp modelId="{4FC53063-AFD2-4410-BCE3-4E267225C4F3}">
      <dsp:nvSpPr>
        <dsp:cNvPr id="0" name=""/>
        <dsp:cNvSpPr/>
      </dsp:nvSpPr>
      <dsp:spPr>
        <a:xfrm rot="5400000">
          <a:off x="-309113" y="2181367"/>
          <a:ext cx="2060755" cy="1442528"/>
        </a:xfrm>
        <a:prstGeom prst="chevron">
          <a:avLst/>
        </a:prstGeom>
        <a:solidFill>
          <a:schemeClr val="accent4">
            <a:hueOff val="-2232385"/>
            <a:satOff val="13449"/>
            <a:lumOff val="1078"/>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GB" sz="2900" kern="1200" dirty="0" smtClean="0"/>
            <a:t>Level 5</a:t>
          </a:r>
          <a:endParaRPr lang="en-GB" sz="2900" kern="1200" dirty="0"/>
        </a:p>
      </dsp:txBody>
      <dsp:txXfrm rot="-5400000">
        <a:off x="1" y="2593517"/>
        <a:ext cx="1442528" cy="618227"/>
      </dsp:txXfrm>
    </dsp:sp>
    <dsp:sp modelId="{804CC355-DE60-46F8-B0F3-230B7101A46D}">
      <dsp:nvSpPr>
        <dsp:cNvPr id="0" name=""/>
        <dsp:cNvSpPr/>
      </dsp:nvSpPr>
      <dsp:spPr>
        <a:xfrm rot="5400000">
          <a:off x="4533762" y="-1218979"/>
          <a:ext cx="1339490" cy="7521959"/>
        </a:xfrm>
        <a:prstGeom prst="round2SameRect">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To explain the different viewpoints around conscientious objectors</a:t>
          </a:r>
          <a:endParaRPr lang="en-GB" sz="2800" kern="1200" dirty="0"/>
        </a:p>
      </dsp:txBody>
      <dsp:txXfrm rot="-5400000">
        <a:off x="1442528" y="1937644"/>
        <a:ext cx="7456570" cy="1208712"/>
      </dsp:txXfrm>
    </dsp:sp>
    <dsp:sp modelId="{060E5496-61DC-4354-8A35-FB95105273B8}">
      <dsp:nvSpPr>
        <dsp:cNvPr id="0" name=""/>
        <dsp:cNvSpPr/>
      </dsp:nvSpPr>
      <dsp:spPr>
        <a:xfrm rot="5400000">
          <a:off x="-309113" y="4051967"/>
          <a:ext cx="2060755" cy="1442528"/>
        </a:xfrm>
        <a:prstGeom prst="chevron">
          <a:avLst/>
        </a:prstGeom>
        <a:solidFill>
          <a:schemeClr val="accent4">
            <a:hueOff val="-4464770"/>
            <a:satOff val="26899"/>
            <a:lumOff val="2156"/>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GB" sz="2900" kern="1200" dirty="0" smtClean="0"/>
            <a:t>Level 6/7</a:t>
          </a:r>
          <a:endParaRPr lang="en-GB" sz="2900" kern="1200" dirty="0"/>
        </a:p>
      </dsp:txBody>
      <dsp:txXfrm rot="-5400000">
        <a:off x="1" y="4464117"/>
        <a:ext cx="1442528" cy="618227"/>
      </dsp:txXfrm>
    </dsp:sp>
    <dsp:sp modelId="{D63F27BE-0BF0-4859-B5B2-D8CDC599D710}">
      <dsp:nvSpPr>
        <dsp:cNvPr id="0" name=""/>
        <dsp:cNvSpPr/>
      </dsp:nvSpPr>
      <dsp:spPr>
        <a:xfrm rot="5400000">
          <a:off x="4533762" y="651619"/>
          <a:ext cx="1339490" cy="7521959"/>
        </a:xfrm>
        <a:prstGeom prst="round2Same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To evaluate and explore using a range of sources whether conscious objectors were brave or not</a:t>
          </a:r>
          <a:endParaRPr lang="en-GB" sz="2800" kern="1200" dirty="0"/>
        </a:p>
      </dsp:txBody>
      <dsp:txXfrm rot="-5400000">
        <a:off x="1442528" y="3808243"/>
        <a:ext cx="7456570" cy="12087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C77E0D-4EFF-43FD-8E8A-DE76F7A3869F}">
      <dsp:nvSpPr>
        <dsp:cNvPr id="0" name=""/>
        <dsp:cNvSpPr/>
      </dsp:nvSpPr>
      <dsp:spPr>
        <a:xfrm rot="5400000">
          <a:off x="-309113" y="310768"/>
          <a:ext cx="2060755" cy="1442528"/>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GB" sz="2900" kern="1200" dirty="0" smtClean="0"/>
            <a:t>Level 4 </a:t>
          </a:r>
          <a:endParaRPr lang="en-GB" sz="2900" kern="1200" dirty="0"/>
        </a:p>
      </dsp:txBody>
      <dsp:txXfrm rot="-5400000">
        <a:off x="1" y="722918"/>
        <a:ext cx="1442528" cy="618227"/>
      </dsp:txXfrm>
    </dsp:sp>
    <dsp:sp modelId="{0E3BF533-9801-4FCF-9549-968469729DCA}">
      <dsp:nvSpPr>
        <dsp:cNvPr id="0" name=""/>
        <dsp:cNvSpPr/>
      </dsp:nvSpPr>
      <dsp:spPr>
        <a:xfrm rot="5400000">
          <a:off x="4533762" y="-3089579"/>
          <a:ext cx="1339490" cy="7521959"/>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To describe why some people didn’t want to fight and the different reactions this lead to</a:t>
          </a:r>
          <a:endParaRPr lang="en-GB" sz="2800" kern="1200" dirty="0"/>
        </a:p>
      </dsp:txBody>
      <dsp:txXfrm rot="-5400000">
        <a:off x="1442528" y="67044"/>
        <a:ext cx="7456570" cy="1208712"/>
      </dsp:txXfrm>
    </dsp:sp>
    <dsp:sp modelId="{4FC53063-AFD2-4410-BCE3-4E267225C4F3}">
      <dsp:nvSpPr>
        <dsp:cNvPr id="0" name=""/>
        <dsp:cNvSpPr/>
      </dsp:nvSpPr>
      <dsp:spPr>
        <a:xfrm rot="5400000">
          <a:off x="-309113" y="2181367"/>
          <a:ext cx="2060755" cy="1442528"/>
        </a:xfrm>
        <a:prstGeom prst="chevron">
          <a:avLst/>
        </a:prstGeom>
        <a:solidFill>
          <a:schemeClr val="accent4">
            <a:hueOff val="-2232385"/>
            <a:satOff val="13449"/>
            <a:lumOff val="1078"/>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GB" sz="2900" kern="1200" dirty="0" smtClean="0"/>
            <a:t>Level 5</a:t>
          </a:r>
          <a:endParaRPr lang="en-GB" sz="2900" kern="1200" dirty="0"/>
        </a:p>
      </dsp:txBody>
      <dsp:txXfrm rot="-5400000">
        <a:off x="1" y="2593517"/>
        <a:ext cx="1442528" cy="618227"/>
      </dsp:txXfrm>
    </dsp:sp>
    <dsp:sp modelId="{804CC355-DE60-46F8-B0F3-230B7101A46D}">
      <dsp:nvSpPr>
        <dsp:cNvPr id="0" name=""/>
        <dsp:cNvSpPr/>
      </dsp:nvSpPr>
      <dsp:spPr>
        <a:xfrm rot="5400000">
          <a:off x="4533762" y="-1218979"/>
          <a:ext cx="1339490" cy="7521959"/>
        </a:xfrm>
        <a:prstGeom prst="round2SameRect">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To explain the different viewpoints around conscientious objectors</a:t>
          </a:r>
          <a:endParaRPr lang="en-GB" sz="2800" kern="1200" dirty="0"/>
        </a:p>
      </dsp:txBody>
      <dsp:txXfrm rot="-5400000">
        <a:off x="1442528" y="1937644"/>
        <a:ext cx="7456570" cy="1208712"/>
      </dsp:txXfrm>
    </dsp:sp>
    <dsp:sp modelId="{060E5496-61DC-4354-8A35-FB95105273B8}">
      <dsp:nvSpPr>
        <dsp:cNvPr id="0" name=""/>
        <dsp:cNvSpPr/>
      </dsp:nvSpPr>
      <dsp:spPr>
        <a:xfrm rot="5400000">
          <a:off x="-309113" y="4051967"/>
          <a:ext cx="2060755" cy="1442528"/>
        </a:xfrm>
        <a:prstGeom prst="chevron">
          <a:avLst/>
        </a:prstGeom>
        <a:solidFill>
          <a:schemeClr val="accent4">
            <a:hueOff val="-4464770"/>
            <a:satOff val="26899"/>
            <a:lumOff val="2156"/>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GB" sz="2900" kern="1200" dirty="0" smtClean="0"/>
            <a:t>Level 6/7</a:t>
          </a:r>
          <a:endParaRPr lang="en-GB" sz="2900" kern="1200" dirty="0"/>
        </a:p>
      </dsp:txBody>
      <dsp:txXfrm rot="-5400000">
        <a:off x="1" y="4464117"/>
        <a:ext cx="1442528" cy="618227"/>
      </dsp:txXfrm>
    </dsp:sp>
    <dsp:sp modelId="{D63F27BE-0BF0-4859-B5B2-D8CDC599D710}">
      <dsp:nvSpPr>
        <dsp:cNvPr id="0" name=""/>
        <dsp:cNvSpPr/>
      </dsp:nvSpPr>
      <dsp:spPr>
        <a:xfrm rot="5400000">
          <a:off x="4533762" y="651619"/>
          <a:ext cx="1339490" cy="7521959"/>
        </a:xfrm>
        <a:prstGeom prst="round2Same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To evaluate and explore using a range of sources whether conscious objectors were brave or not</a:t>
          </a:r>
          <a:endParaRPr lang="en-GB" sz="2800" kern="1200" dirty="0"/>
        </a:p>
      </dsp:txBody>
      <dsp:txXfrm rot="-5400000">
        <a:off x="1442528" y="3808243"/>
        <a:ext cx="7456570" cy="120871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8ED405E-6234-4F75-903D-16301ADD72EA}" type="datetimeFigureOut">
              <a:rPr lang="en-GB" smtClean="0"/>
              <a:t>13/05/2014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0D2B51B-DBEE-4CE0-8E01-66199C87A39D}" type="slidenum">
              <a:rPr lang="en-GB" smtClean="0"/>
              <a:t>‹#›</a:t>
            </a:fld>
            <a:endParaRPr lang="en-GB"/>
          </a:p>
        </p:txBody>
      </p:sp>
    </p:spTree>
    <p:extLst>
      <p:ext uri="{BB962C8B-B14F-4D97-AF65-F5344CB8AC3E}">
        <p14:creationId xmlns:p14="http://schemas.microsoft.com/office/powerpoint/2010/main" val="2939472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White feather, white= innocent/purity</a:t>
            </a:r>
            <a:endParaRPr lang="en-GB" dirty="0"/>
          </a:p>
        </p:txBody>
      </p:sp>
      <p:sp>
        <p:nvSpPr>
          <p:cNvPr id="4" name="Slide Number Placeholder 3"/>
          <p:cNvSpPr>
            <a:spLocks noGrp="1"/>
          </p:cNvSpPr>
          <p:nvPr>
            <p:ph type="sldNum" sz="quarter" idx="10"/>
          </p:nvPr>
        </p:nvSpPr>
        <p:spPr/>
        <p:txBody>
          <a:bodyPr/>
          <a:lstStyle/>
          <a:p>
            <a:fld id="{D0D2B51B-DBEE-4CE0-8E01-66199C87A39D}" type="slidenum">
              <a:rPr lang="en-GB" smtClean="0"/>
              <a:t>1</a:t>
            </a:fld>
            <a:endParaRPr lang="en-GB"/>
          </a:p>
        </p:txBody>
      </p:sp>
    </p:spTree>
    <p:extLst>
      <p:ext uri="{BB962C8B-B14F-4D97-AF65-F5344CB8AC3E}">
        <p14:creationId xmlns:p14="http://schemas.microsoft.com/office/powerpoint/2010/main" val="3528219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 of propaganda,</a:t>
            </a:r>
            <a:r>
              <a:rPr lang="en-GB" baseline="0" dirty="0" smtClean="0"/>
              <a:t> wasn’t always successful in manipulation as still some didn’t fight. Given feather as sign of cowardice: </a:t>
            </a:r>
            <a:r>
              <a:rPr lang="en-GB" dirty="0" smtClean="0"/>
              <a:t>The idea comes from the sport of cockfighting, in which roosters with a single white feather in their tails are believed to be poor fighters. </a:t>
            </a:r>
            <a:endParaRPr lang="en-GB" dirty="0"/>
          </a:p>
        </p:txBody>
      </p:sp>
      <p:sp>
        <p:nvSpPr>
          <p:cNvPr id="4" name="Slide Number Placeholder 3"/>
          <p:cNvSpPr>
            <a:spLocks noGrp="1"/>
          </p:cNvSpPr>
          <p:nvPr>
            <p:ph type="sldNum" sz="quarter" idx="10"/>
          </p:nvPr>
        </p:nvSpPr>
        <p:spPr/>
        <p:txBody>
          <a:bodyPr/>
          <a:lstStyle/>
          <a:p>
            <a:fld id="{D0D2B51B-DBEE-4CE0-8E01-66199C87A39D}" type="slidenum">
              <a:rPr lang="en-GB" smtClean="0"/>
              <a:t>4</a:t>
            </a:fld>
            <a:endParaRPr lang="en-GB"/>
          </a:p>
        </p:txBody>
      </p:sp>
    </p:spTree>
    <p:extLst>
      <p:ext uri="{BB962C8B-B14F-4D97-AF65-F5344CB8AC3E}">
        <p14:creationId xmlns:p14="http://schemas.microsoft.com/office/powerpoint/2010/main" val="4246608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Just introduce Qs before video so students know what looking for</a:t>
            </a:r>
            <a:endParaRPr lang="en-GB" dirty="0"/>
          </a:p>
        </p:txBody>
      </p:sp>
      <p:sp>
        <p:nvSpPr>
          <p:cNvPr id="4" name="Slide Number Placeholder 3"/>
          <p:cNvSpPr>
            <a:spLocks noGrp="1"/>
          </p:cNvSpPr>
          <p:nvPr>
            <p:ph type="sldNum" sz="quarter" idx="10"/>
          </p:nvPr>
        </p:nvSpPr>
        <p:spPr/>
        <p:txBody>
          <a:bodyPr/>
          <a:lstStyle/>
          <a:p>
            <a:fld id="{D0D2B51B-DBEE-4CE0-8E01-66199C87A39D}" type="slidenum">
              <a:rPr lang="en-GB" smtClean="0"/>
              <a:t>5</a:t>
            </a:fld>
            <a:endParaRPr lang="en-GB"/>
          </a:p>
        </p:txBody>
      </p:sp>
    </p:spTree>
    <p:extLst>
      <p:ext uri="{BB962C8B-B14F-4D97-AF65-F5344CB8AC3E}">
        <p14:creationId xmlns:p14="http://schemas.microsoft.com/office/powerpoint/2010/main" val="1688289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http://www.youtube.com/watch?v=S5BtXSeWsiY </a:t>
            </a:r>
            <a:r>
              <a:rPr lang="en-GB" b="1" dirty="0" smtClean="0"/>
              <a:t>ONLY</a:t>
            </a:r>
            <a:r>
              <a:rPr lang="en-GB" b="1" baseline="0" dirty="0" smtClean="0"/>
              <a:t> UP TO 1:30</a:t>
            </a:r>
            <a:endParaRPr lang="en-GB" b="1" dirty="0"/>
          </a:p>
        </p:txBody>
      </p:sp>
      <p:sp>
        <p:nvSpPr>
          <p:cNvPr id="4" name="Slide Number Placeholder 3"/>
          <p:cNvSpPr>
            <a:spLocks noGrp="1"/>
          </p:cNvSpPr>
          <p:nvPr>
            <p:ph type="sldNum" sz="quarter" idx="10"/>
          </p:nvPr>
        </p:nvSpPr>
        <p:spPr/>
        <p:txBody>
          <a:bodyPr/>
          <a:lstStyle/>
          <a:p>
            <a:fld id="{D0D2B51B-DBEE-4CE0-8E01-66199C87A39D}" type="slidenum">
              <a:rPr lang="en-GB" smtClean="0"/>
              <a:t>6</a:t>
            </a:fld>
            <a:endParaRPr lang="en-GB"/>
          </a:p>
        </p:txBody>
      </p:sp>
    </p:spTree>
    <p:extLst>
      <p:ext uri="{BB962C8B-B14F-4D97-AF65-F5344CB8AC3E}">
        <p14:creationId xmlns:p14="http://schemas.microsoft.com/office/powerpoint/2010/main" val="1486159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1916 the Military Service Act was introduced - this was soon nicknamed the "Batchelor's Bill" as to start with conscription only included unmarried men between 18 and 41. But it was widened in May 1916 to include married men as well. By April 1918, it had been expanded to include men up to 51.  </a:t>
            </a:r>
            <a:endParaRPr lang="en-GB" dirty="0"/>
          </a:p>
        </p:txBody>
      </p:sp>
      <p:sp>
        <p:nvSpPr>
          <p:cNvPr id="4" name="Slide Number Placeholder 3"/>
          <p:cNvSpPr>
            <a:spLocks noGrp="1"/>
          </p:cNvSpPr>
          <p:nvPr>
            <p:ph type="sldNum" sz="quarter" idx="10"/>
          </p:nvPr>
        </p:nvSpPr>
        <p:spPr/>
        <p:txBody>
          <a:bodyPr/>
          <a:lstStyle/>
          <a:p>
            <a:fld id="{D0D2B51B-DBEE-4CE0-8E01-66199C87A39D}" type="slidenum">
              <a:rPr lang="en-GB" smtClean="0"/>
              <a:t>7</a:t>
            </a:fld>
            <a:endParaRPr lang="en-GB"/>
          </a:p>
        </p:txBody>
      </p:sp>
    </p:spTree>
    <p:extLst>
      <p:ext uri="{BB962C8B-B14F-4D97-AF65-F5344CB8AC3E}">
        <p14:creationId xmlns:p14="http://schemas.microsoft.com/office/powerpoint/2010/main" val="2495119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 alternate non fighting jobs, </a:t>
            </a:r>
            <a:r>
              <a:rPr lang="en-GB" dirty="0" smtClean="0"/>
              <a:t>ambulance</a:t>
            </a:r>
            <a:r>
              <a:rPr lang="en-GB" baseline="0" dirty="0" smtClean="0"/>
              <a:t> drivers, stretcher bearers- not combatant roles</a:t>
            </a:r>
            <a:endParaRPr lang="en-GB" dirty="0"/>
          </a:p>
        </p:txBody>
      </p:sp>
      <p:sp>
        <p:nvSpPr>
          <p:cNvPr id="4" name="Slide Number Placeholder 3"/>
          <p:cNvSpPr>
            <a:spLocks noGrp="1"/>
          </p:cNvSpPr>
          <p:nvPr>
            <p:ph type="sldNum" sz="quarter" idx="10"/>
          </p:nvPr>
        </p:nvSpPr>
        <p:spPr/>
        <p:txBody>
          <a:bodyPr/>
          <a:lstStyle/>
          <a:p>
            <a:fld id="{D0D2B51B-DBEE-4CE0-8E01-66199C87A39D}" type="slidenum">
              <a:rPr lang="en-GB" smtClean="0"/>
              <a:t>8</a:t>
            </a:fld>
            <a:endParaRPr lang="en-GB"/>
          </a:p>
        </p:txBody>
      </p:sp>
    </p:spTree>
    <p:extLst>
      <p:ext uri="{BB962C8B-B14F-4D97-AF65-F5344CB8AC3E}">
        <p14:creationId xmlns:p14="http://schemas.microsoft.com/office/powerpoint/2010/main" val="3533978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Or discussion</a:t>
            </a:r>
            <a:endParaRPr lang="en-GB"/>
          </a:p>
        </p:txBody>
      </p:sp>
      <p:sp>
        <p:nvSpPr>
          <p:cNvPr id="4" name="Slide Number Placeholder 3"/>
          <p:cNvSpPr>
            <a:spLocks noGrp="1"/>
          </p:cNvSpPr>
          <p:nvPr>
            <p:ph type="sldNum" sz="quarter" idx="10"/>
          </p:nvPr>
        </p:nvSpPr>
        <p:spPr/>
        <p:txBody>
          <a:bodyPr/>
          <a:lstStyle/>
          <a:p>
            <a:fld id="{D0D2B51B-DBEE-4CE0-8E01-66199C87A39D}" type="slidenum">
              <a:rPr lang="en-GB" smtClean="0"/>
              <a:t>11</a:t>
            </a:fld>
            <a:endParaRPr lang="en-GB"/>
          </a:p>
        </p:txBody>
      </p:sp>
    </p:spTree>
    <p:extLst>
      <p:ext uri="{BB962C8B-B14F-4D97-AF65-F5344CB8AC3E}">
        <p14:creationId xmlns:p14="http://schemas.microsoft.com/office/powerpoint/2010/main" val="4105908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659E652-BA2B-460A-8AF7-3570CAF8531C}" type="datetimeFigureOut">
              <a:rPr lang="en-GB" smtClean="0"/>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06E915-8D1F-421B-93E6-887FB3F173D8}" type="slidenum">
              <a:rPr lang="en-GB" smtClean="0"/>
              <a:t>‹#›</a:t>
            </a:fld>
            <a:endParaRPr lang="en-GB"/>
          </a:p>
        </p:txBody>
      </p:sp>
    </p:spTree>
    <p:extLst>
      <p:ext uri="{BB962C8B-B14F-4D97-AF65-F5344CB8AC3E}">
        <p14:creationId xmlns:p14="http://schemas.microsoft.com/office/powerpoint/2010/main" val="3259230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59E652-BA2B-460A-8AF7-3570CAF8531C}" type="datetimeFigureOut">
              <a:rPr lang="en-GB" smtClean="0"/>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06E915-8D1F-421B-93E6-887FB3F173D8}" type="slidenum">
              <a:rPr lang="en-GB" smtClean="0"/>
              <a:t>‹#›</a:t>
            </a:fld>
            <a:endParaRPr lang="en-GB"/>
          </a:p>
        </p:txBody>
      </p:sp>
    </p:spTree>
    <p:extLst>
      <p:ext uri="{BB962C8B-B14F-4D97-AF65-F5344CB8AC3E}">
        <p14:creationId xmlns:p14="http://schemas.microsoft.com/office/powerpoint/2010/main" val="69367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59E652-BA2B-460A-8AF7-3570CAF8531C}" type="datetimeFigureOut">
              <a:rPr lang="en-GB" smtClean="0"/>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06E915-8D1F-421B-93E6-887FB3F173D8}" type="slidenum">
              <a:rPr lang="en-GB" smtClean="0"/>
              <a:t>‹#›</a:t>
            </a:fld>
            <a:endParaRPr lang="en-GB"/>
          </a:p>
        </p:txBody>
      </p:sp>
    </p:spTree>
    <p:extLst>
      <p:ext uri="{BB962C8B-B14F-4D97-AF65-F5344CB8AC3E}">
        <p14:creationId xmlns:p14="http://schemas.microsoft.com/office/powerpoint/2010/main" val="640285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659E652-BA2B-460A-8AF7-3570CAF8531C}" type="datetimeFigureOut">
              <a:rPr lang="en-GB">
                <a:solidFill>
                  <a:prstClr val="black">
                    <a:tint val="75000"/>
                  </a:prstClr>
                </a:solidFill>
              </a:rPr>
              <a:pPr/>
              <a:t>13/05/2014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706E915-8D1F-421B-93E6-887FB3F173D8}"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97379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59E652-BA2B-460A-8AF7-3570CAF8531C}" type="datetimeFigureOut">
              <a:rPr lang="en-GB">
                <a:solidFill>
                  <a:prstClr val="black">
                    <a:tint val="75000"/>
                  </a:prstClr>
                </a:solidFill>
              </a:rPr>
              <a:pPr/>
              <a:t>13/05/2014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706E915-8D1F-421B-93E6-887FB3F173D8}"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52863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59E652-BA2B-460A-8AF7-3570CAF8531C}" type="datetimeFigureOut">
              <a:rPr lang="en-GB">
                <a:solidFill>
                  <a:prstClr val="black">
                    <a:tint val="75000"/>
                  </a:prstClr>
                </a:solidFill>
              </a:rPr>
              <a:pPr/>
              <a:t>13/05/2014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706E915-8D1F-421B-93E6-887FB3F173D8}"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19590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659E652-BA2B-460A-8AF7-3570CAF8531C}" type="datetimeFigureOut">
              <a:rPr lang="en-GB">
                <a:solidFill>
                  <a:prstClr val="black">
                    <a:tint val="75000"/>
                  </a:prstClr>
                </a:solidFill>
              </a:rPr>
              <a:pPr/>
              <a:t>13/05/2014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706E915-8D1F-421B-93E6-887FB3F173D8}"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45521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659E652-BA2B-460A-8AF7-3570CAF8531C}" type="datetimeFigureOut">
              <a:rPr lang="en-GB">
                <a:solidFill>
                  <a:prstClr val="black">
                    <a:tint val="75000"/>
                  </a:prstClr>
                </a:solidFill>
              </a:rPr>
              <a:pPr/>
              <a:t>13/05/2014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706E915-8D1F-421B-93E6-887FB3F173D8}"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574222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659E652-BA2B-460A-8AF7-3570CAF8531C}" type="datetimeFigureOut">
              <a:rPr lang="en-GB">
                <a:solidFill>
                  <a:prstClr val="black">
                    <a:tint val="75000"/>
                  </a:prstClr>
                </a:solidFill>
              </a:rPr>
              <a:pPr/>
              <a:t>13/05/2014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706E915-8D1F-421B-93E6-887FB3F173D8}"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607774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9E652-BA2B-460A-8AF7-3570CAF8531C}" type="datetimeFigureOut">
              <a:rPr lang="en-GB">
                <a:solidFill>
                  <a:prstClr val="black">
                    <a:tint val="75000"/>
                  </a:prstClr>
                </a:solidFill>
              </a:rPr>
              <a:pPr/>
              <a:t>13/05/2014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706E915-8D1F-421B-93E6-887FB3F173D8}"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142510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9E652-BA2B-460A-8AF7-3570CAF8531C}" type="datetimeFigureOut">
              <a:rPr lang="en-GB">
                <a:solidFill>
                  <a:prstClr val="black">
                    <a:tint val="75000"/>
                  </a:prstClr>
                </a:solidFill>
              </a:rPr>
              <a:pPr/>
              <a:t>13/05/2014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706E915-8D1F-421B-93E6-887FB3F173D8}"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72233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59E652-BA2B-460A-8AF7-3570CAF8531C}" type="datetimeFigureOut">
              <a:rPr lang="en-GB" smtClean="0"/>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06E915-8D1F-421B-93E6-887FB3F173D8}" type="slidenum">
              <a:rPr lang="en-GB" smtClean="0"/>
              <a:t>‹#›</a:t>
            </a:fld>
            <a:endParaRPr lang="en-GB"/>
          </a:p>
        </p:txBody>
      </p:sp>
    </p:spTree>
    <p:extLst>
      <p:ext uri="{BB962C8B-B14F-4D97-AF65-F5344CB8AC3E}">
        <p14:creationId xmlns:p14="http://schemas.microsoft.com/office/powerpoint/2010/main" val="16642221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9E652-BA2B-460A-8AF7-3570CAF8531C}" type="datetimeFigureOut">
              <a:rPr lang="en-GB">
                <a:solidFill>
                  <a:prstClr val="black">
                    <a:tint val="75000"/>
                  </a:prstClr>
                </a:solidFill>
              </a:rPr>
              <a:pPr/>
              <a:t>13/05/2014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706E915-8D1F-421B-93E6-887FB3F173D8}"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213707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59E652-BA2B-460A-8AF7-3570CAF8531C}" type="datetimeFigureOut">
              <a:rPr lang="en-GB">
                <a:solidFill>
                  <a:prstClr val="black">
                    <a:tint val="75000"/>
                  </a:prstClr>
                </a:solidFill>
              </a:rPr>
              <a:pPr/>
              <a:t>13/05/2014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706E915-8D1F-421B-93E6-887FB3F173D8}"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332071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59E652-BA2B-460A-8AF7-3570CAF8531C}" type="datetimeFigureOut">
              <a:rPr lang="en-GB">
                <a:solidFill>
                  <a:prstClr val="black">
                    <a:tint val="75000"/>
                  </a:prstClr>
                </a:solidFill>
              </a:rPr>
              <a:pPr/>
              <a:t>13/05/2014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706E915-8D1F-421B-93E6-887FB3F173D8}"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88468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59E652-BA2B-460A-8AF7-3570CAF8531C}" type="datetimeFigureOut">
              <a:rPr lang="en-GB" smtClean="0"/>
              <a:t>13/05/2014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06E915-8D1F-421B-93E6-887FB3F173D8}" type="slidenum">
              <a:rPr lang="en-GB" smtClean="0"/>
              <a:t>‹#›</a:t>
            </a:fld>
            <a:endParaRPr lang="en-GB"/>
          </a:p>
        </p:txBody>
      </p:sp>
    </p:spTree>
    <p:extLst>
      <p:ext uri="{BB962C8B-B14F-4D97-AF65-F5344CB8AC3E}">
        <p14:creationId xmlns:p14="http://schemas.microsoft.com/office/powerpoint/2010/main" val="2608644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659E652-BA2B-460A-8AF7-3570CAF8531C}" type="datetimeFigureOut">
              <a:rPr lang="en-GB" smtClean="0"/>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06E915-8D1F-421B-93E6-887FB3F173D8}" type="slidenum">
              <a:rPr lang="en-GB" smtClean="0"/>
              <a:t>‹#›</a:t>
            </a:fld>
            <a:endParaRPr lang="en-GB"/>
          </a:p>
        </p:txBody>
      </p:sp>
    </p:spTree>
    <p:extLst>
      <p:ext uri="{BB962C8B-B14F-4D97-AF65-F5344CB8AC3E}">
        <p14:creationId xmlns:p14="http://schemas.microsoft.com/office/powerpoint/2010/main" val="322720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659E652-BA2B-460A-8AF7-3570CAF8531C}" type="datetimeFigureOut">
              <a:rPr lang="en-GB" smtClean="0"/>
              <a:t>13/05/2014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06E915-8D1F-421B-93E6-887FB3F173D8}" type="slidenum">
              <a:rPr lang="en-GB" smtClean="0"/>
              <a:t>‹#›</a:t>
            </a:fld>
            <a:endParaRPr lang="en-GB"/>
          </a:p>
        </p:txBody>
      </p:sp>
    </p:spTree>
    <p:extLst>
      <p:ext uri="{BB962C8B-B14F-4D97-AF65-F5344CB8AC3E}">
        <p14:creationId xmlns:p14="http://schemas.microsoft.com/office/powerpoint/2010/main" val="285242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659E652-BA2B-460A-8AF7-3570CAF8531C}" type="datetimeFigureOut">
              <a:rPr lang="en-GB" smtClean="0"/>
              <a:t>13/05/2014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06E915-8D1F-421B-93E6-887FB3F173D8}" type="slidenum">
              <a:rPr lang="en-GB" smtClean="0"/>
              <a:t>‹#›</a:t>
            </a:fld>
            <a:endParaRPr lang="en-GB"/>
          </a:p>
        </p:txBody>
      </p:sp>
    </p:spTree>
    <p:extLst>
      <p:ext uri="{BB962C8B-B14F-4D97-AF65-F5344CB8AC3E}">
        <p14:creationId xmlns:p14="http://schemas.microsoft.com/office/powerpoint/2010/main" val="87886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9E652-BA2B-460A-8AF7-3570CAF8531C}" type="datetimeFigureOut">
              <a:rPr lang="en-GB" smtClean="0"/>
              <a:t>13/05/2014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06E915-8D1F-421B-93E6-887FB3F173D8}" type="slidenum">
              <a:rPr lang="en-GB" smtClean="0"/>
              <a:t>‹#›</a:t>
            </a:fld>
            <a:endParaRPr lang="en-GB"/>
          </a:p>
        </p:txBody>
      </p:sp>
    </p:spTree>
    <p:extLst>
      <p:ext uri="{BB962C8B-B14F-4D97-AF65-F5344CB8AC3E}">
        <p14:creationId xmlns:p14="http://schemas.microsoft.com/office/powerpoint/2010/main" val="212598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9E652-BA2B-460A-8AF7-3570CAF8531C}" type="datetimeFigureOut">
              <a:rPr lang="en-GB" smtClean="0"/>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06E915-8D1F-421B-93E6-887FB3F173D8}" type="slidenum">
              <a:rPr lang="en-GB" smtClean="0"/>
              <a:t>‹#›</a:t>
            </a:fld>
            <a:endParaRPr lang="en-GB"/>
          </a:p>
        </p:txBody>
      </p:sp>
    </p:spTree>
    <p:extLst>
      <p:ext uri="{BB962C8B-B14F-4D97-AF65-F5344CB8AC3E}">
        <p14:creationId xmlns:p14="http://schemas.microsoft.com/office/powerpoint/2010/main" val="1190773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59E652-BA2B-460A-8AF7-3570CAF8531C}" type="datetimeFigureOut">
              <a:rPr lang="en-GB" smtClean="0"/>
              <a:t>13/05/2014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06E915-8D1F-421B-93E6-887FB3F173D8}" type="slidenum">
              <a:rPr lang="en-GB" smtClean="0"/>
              <a:t>‹#›</a:t>
            </a:fld>
            <a:endParaRPr lang="en-GB"/>
          </a:p>
        </p:txBody>
      </p:sp>
    </p:spTree>
    <p:extLst>
      <p:ext uri="{BB962C8B-B14F-4D97-AF65-F5344CB8AC3E}">
        <p14:creationId xmlns:p14="http://schemas.microsoft.com/office/powerpoint/2010/main" val="2525343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9E652-BA2B-460A-8AF7-3570CAF8531C}" type="datetimeFigureOut">
              <a:rPr lang="en-GB" smtClean="0"/>
              <a:t>13/05/2014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6E915-8D1F-421B-93E6-887FB3F173D8}" type="slidenum">
              <a:rPr lang="en-GB" smtClean="0"/>
              <a:t>‹#›</a:t>
            </a:fld>
            <a:endParaRPr lang="en-GB"/>
          </a:p>
        </p:txBody>
      </p:sp>
    </p:spTree>
    <p:extLst>
      <p:ext uri="{BB962C8B-B14F-4D97-AF65-F5344CB8AC3E}">
        <p14:creationId xmlns:p14="http://schemas.microsoft.com/office/powerpoint/2010/main" val="200773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59E652-BA2B-460A-8AF7-3570CAF8531C}" type="datetimeFigureOut">
              <a:rPr lang="en-GB">
                <a:solidFill>
                  <a:prstClr val="black">
                    <a:tint val="75000"/>
                  </a:prstClr>
                </a:solidFill>
              </a:rPr>
              <a:pPr/>
              <a:t>13/05/2014</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6E915-8D1F-421B-93E6-887FB3F173D8}"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32687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1.jpe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10.wmf"/><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2.png"/><Relationship Id="rId2" Type="http://schemas.openxmlformats.org/officeDocument/2006/relationships/control" Target="../activeX/activeX2.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3.xml"/><Relationship Id="rId1" Type="http://schemas.openxmlformats.org/officeDocument/2006/relationships/vmlDrawing" Target="../drawings/vmlDrawing3.vml"/><Relationship Id="rId6" Type="http://schemas.openxmlformats.org/officeDocument/2006/relationships/image" Target="../media/image12.png"/><Relationship Id="rId5" Type="http://schemas.openxmlformats.org/officeDocument/2006/relationships/image" Target="../media/image2.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signsofangels.net/wp-content/uploads/2011/06/white-feather2.jpg"/>
          <p:cNvPicPr>
            <a:picLocks noChangeAspect="1" noChangeArrowheads="1"/>
          </p:cNvPicPr>
          <p:nvPr/>
        </p:nvPicPr>
        <p:blipFill rotWithShape="1">
          <a:blip r:embed="rId3">
            <a:extLst>
              <a:ext uri="{28A0092B-C50C-407E-A947-70E740481C1C}">
                <a14:useLocalDpi xmlns:a14="http://schemas.microsoft.com/office/drawing/2010/main" val="0"/>
              </a:ext>
            </a:extLst>
          </a:blip>
          <a:srcRect l="2285" t="7016" r="2071" b="4311"/>
          <a:stretch/>
        </p:blipFill>
        <p:spPr bwMode="auto">
          <a:xfrm>
            <a:off x="162232" y="875621"/>
            <a:ext cx="8745794" cy="481725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80524" y="188640"/>
            <a:ext cx="2520278" cy="720080"/>
            <a:chOff x="1264568" y="2476"/>
            <a:chExt cx="7302175" cy="1174243"/>
          </a:xfrm>
          <a:solidFill>
            <a:schemeClr val="bg1"/>
          </a:solidFill>
        </p:grpSpPr>
        <p:sp>
          <p:nvSpPr>
            <p:cNvPr id="6" name="Round Same Side Corner Rectangle 5"/>
            <p:cNvSpPr/>
            <p:nvPr/>
          </p:nvSpPr>
          <p:spPr>
            <a:xfrm rot="5400000">
              <a:off x="4221444" y="-2954397"/>
              <a:ext cx="1174243" cy="7087989"/>
            </a:xfrm>
            <a:prstGeom prst="round2SameRect">
              <a:avLst/>
            </a:prstGeom>
            <a:grpFill/>
            <a:ln>
              <a:solidFill>
                <a:schemeClr val="tx1">
                  <a:lumMod val="50000"/>
                  <a:lumOff val="50000"/>
                </a:schemeClr>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Round Same Side Corner Rectangle 4"/>
            <p:cNvSpPr/>
            <p:nvPr/>
          </p:nvSpPr>
          <p:spPr>
            <a:xfrm>
              <a:off x="1264568" y="117119"/>
              <a:ext cx="7302175" cy="1059598"/>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8272" tIns="35560" rIns="35560" bIns="35560" numCol="1" spcCol="1270" anchor="ctr" anchorCtr="0">
              <a:normAutofit lnSpcReduction="10000"/>
            </a:bodyPr>
            <a:lstStyle/>
            <a:p>
              <a:pPr marL="0" lvl="1" defTabSz="2489200">
                <a:lnSpc>
                  <a:spcPct val="90000"/>
                </a:lnSpc>
                <a:spcBef>
                  <a:spcPct val="0"/>
                </a:spcBef>
                <a:spcAft>
                  <a:spcPct val="15000"/>
                </a:spcAft>
              </a:pPr>
              <a:r>
                <a:rPr lang="en-GB" sz="4400" b="1" dirty="0" smtClean="0">
                  <a:solidFill>
                    <a:prstClr val="black">
                      <a:hueOff val="0"/>
                      <a:satOff val="0"/>
                      <a:lumOff val="0"/>
                      <a:alphaOff val="0"/>
                    </a:prstClr>
                  </a:solidFill>
                </a:rPr>
                <a:t>Starter</a:t>
              </a:r>
              <a:endParaRPr lang="en-GB" sz="4400" dirty="0">
                <a:solidFill>
                  <a:prstClr val="black">
                    <a:hueOff val="0"/>
                    <a:satOff val="0"/>
                    <a:lumOff val="0"/>
                    <a:alphaOff val="0"/>
                  </a:prstClr>
                </a:solidFill>
              </a:endParaRPr>
            </a:p>
          </p:txBody>
        </p:sp>
      </p:grpSp>
      <p:sp>
        <p:nvSpPr>
          <p:cNvPr id="8" name="Rectangle 7"/>
          <p:cNvSpPr/>
          <p:nvPr/>
        </p:nvSpPr>
        <p:spPr>
          <a:xfrm>
            <a:off x="3707904" y="44624"/>
            <a:ext cx="5436096" cy="830997"/>
          </a:xfrm>
          <a:prstGeom prst="rect">
            <a:avLst/>
          </a:prstGeom>
        </p:spPr>
        <p:txBody>
          <a:bodyPr wrap="square">
            <a:spAutoFit/>
          </a:bodyPr>
          <a:lstStyle/>
          <a:p>
            <a:pPr algn="r"/>
            <a:r>
              <a:rPr lang="en-GB" sz="2400" b="1" u="sng" dirty="0" smtClean="0">
                <a:solidFill>
                  <a:schemeClr val="bg1"/>
                </a:solidFill>
              </a:rPr>
              <a:t>TITLE: </a:t>
            </a:r>
            <a:r>
              <a:rPr lang="en-GB" sz="2400" b="1" dirty="0" smtClean="0">
                <a:solidFill>
                  <a:schemeClr val="bg1"/>
                </a:solidFill>
              </a:rPr>
              <a:t>Did everyone want to fight in WWI?</a:t>
            </a:r>
            <a:endParaRPr lang="en-GB" sz="2800" dirty="0">
              <a:solidFill>
                <a:schemeClr val="bg1"/>
              </a:solidFill>
            </a:endParaRPr>
          </a:p>
        </p:txBody>
      </p:sp>
      <p:sp>
        <p:nvSpPr>
          <p:cNvPr id="9" name="Cloud Callout 8"/>
          <p:cNvSpPr/>
          <p:nvPr/>
        </p:nvSpPr>
        <p:spPr>
          <a:xfrm>
            <a:off x="258395" y="3814657"/>
            <a:ext cx="4784675" cy="2751186"/>
          </a:xfrm>
          <a:prstGeom prst="cloudCallout">
            <a:avLst>
              <a:gd name="adj1" fmla="val 67728"/>
              <a:gd name="adj2" fmla="val 16697"/>
            </a:avLst>
          </a:prstGeom>
          <a:solidFill>
            <a:schemeClr val="lt1">
              <a:alpha val="77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TextBox 9"/>
          <p:cNvSpPr txBox="1"/>
          <p:nvPr/>
        </p:nvSpPr>
        <p:spPr>
          <a:xfrm flipH="1">
            <a:off x="755576" y="4154304"/>
            <a:ext cx="4468801" cy="1938992"/>
          </a:xfrm>
          <a:prstGeom prst="rect">
            <a:avLst/>
          </a:prstGeom>
          <a:noFill/>
        </p:spPr>
        <p:txBody>
          <a:bodyPr wrap="square" rtlCol="0">
            <a:spAutoFit/>
          </a:bodyPr>
          <a:lstStyle/>
          <a:p>
            <a:r>
              <a:rPr lang="en-GB" sz="2400" b="1" i="1" dirty="0" smtClean="0"/>
              <a:t>Write:</a:t>
            </a:r>
          </a:p>
          <a:p>
            <a:r>
              <a:rPr lang="en-GB" sz="2400" b="1" dirty="0" smtClean="0"/>
              <a:t>What is this?</a:t>
            </a:r>
          </a:p>
          <a:p>
            <a:r>
              <a:rPr lang="en-GB" sz="2400" b="1" dirty="0" smtClean="0"/>
              <a:t>What does the colour represent?</a:t>
            </a:r>
          </a:p>
          <a:p>
            <a:r>
              <a:rPr lang="en-GB" sz="2400" b="1" dirty="0" smtClean="0"/>
              <a:t>What might it feel like?</a:t>
            </a:r>
          </a:p>
          <a:p>
            <a:r>
              <a:rPr lang="en-GB" sz="2400" b="1" dirty="0" smtClean="0"/>
              <a:t>How is it related to WWI?</a:t>
            </a:r>
            <a:endParaRPr lang="en-GB" sz="2400" b="1" dirty="0"/>
          </a:p>
        </p:txBody>
      </p:sp>
      <p:pic>
        <p:nvPicPr>
          <p:cNvPr id="11" name="Picture 10"/>
          <p:cNvPicPr>
            <a:picLocks noChangeAspect="1"/>
          </p:cNvPicPr>
          <p:nvPr/>
        </p:nvPicPr>
        <p:blipFill>
          <a:blip r:embed="rId4" cstate="print"/>
          <a:srcRect/>
          <a:stretch>
            <a:fillRect/>
          </a:stretch>
        </p:blipFill>
        <p:spPr bwMode="auto">
          <a:xfrm>
            <a:off x="-177115" y="5190250"/>
            <a:ext cx="993188" cy="1667750"/>
          </a:xfrm>
          <a:prstGeom prst="rect">
            <a:avLst/>
          </a:prstGeom>
          <a:noFill/>
          <a:ln w="9525">
            <a:noFill/>
            <a:miter lim="800000"/>
            <a:headEnd/>
            <a:tailEnd/>
          </a:ln>
        </p:spPr>
      </p:pic>
    </p:spTree>
    <p:extLst>
      <p:ext uri="{BB962C8B-B14F-4D97-AF65-F5344CB8AC3E}">
        <p14:creationId xmlns:p14="http://schemas.microsoft.com/office/powerpoint/2010/main" val="270440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10000" fill="hold" nodeType="withEffect">
                                  <p:stCondLst>
                                    <p:cond delay="4000"/>
                                  </p:stCondLst>
                                  <p:childTnLst>
                                    <p:animRot by="120000">
                                      <p:cBhvr>
                                        <p:cTn id="6" dur="100" fill="hold">
                                          <p:stCondLst>
                                            <p:cond delay="0"/>
                                          </p:stCondLst>
                                        </p:cTn>
                                        <p:tgtEl>
                                          <p:spTgt spid="11"/>
                                        </p:tgtEl>
                                        <p:attrNameLst>
                                          <p:attrName>r</p:attrName>
                                        </p:attrNameLst>
                                      </p:cBhvr>
                                    </p:animRot>
                                    <p:animRot by="-240000">
                                      <p:cBhvr>
                                        <p:cTn id="7" dur="200" fill="hold">
                                          <p:stCondLst>
                                            <p:cond delay="200"/>
                                          </p:stCondLst>
                                        </p:cTn>
                                        <p:tgtEl>
                                          <p:spTgt spid="11"/>
                                        </p:tgtEl>
                                        <p:attrNameLst>
                                          <p:attrName>r</p:attrName>
                                        </p:attrNameLst>
                                      </p:cBhvr>
                                    </p:animRot>
                                    <p:animRot by="240000">
                                      <p:cBhvr>
                                        <p:cTn id="8" dur="200" fill="hold">
                                          <p:stCondLst>
                                            <p:cond delay="400"/>
                                          </p:stCondLst>
                                        </p:cTn>
                                        <p:tgtEl>
                                          <p:spTgt spid="11"/>
                                        </p:tgtEl>
                                        <p:attrNameLst>
                                          <p:attrName>r</p:attrName>
                                        </p:attrNameLst>
                                      </p:cBhvr>
                                    </p:animRot>
                                    <p:animRot by="-240000">
                                      <p:cBhvr>
                                        <p:cTn id="9" dur="200" fill="hold">
                                          <p:stCondLst>
                                            <p:cond delay="600"/>
                                          </p:stCondLst>
                                        </p:cTn>
                                        <p:tgtEl>
                                          <p:spTgt spid="11"/>
                                        </p:tgtEl>
                                        <p:attrNameLst>
                                          <p:attrName>r</p:attrName>
                                        </p:attrNameLst>
                                      </p:cBhvr>
                                    </p:animRot>
                                    <p:animRot by="120000">
                                      <p:cBhvr>
                                        <p:cTn id="10" dur="200" fill="hold">
                                          <p:stCondLst>
                                            <p:cond delay="80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560558478"/>
              </p:ext>
            </p:extLst>
          </p:nvPr>
        </p:nvGraphicFramePr>
        <p:xfrm>
          <a:off x="72008" y="1052736"/>
          <a:ext cx="8964488" cy="5805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http://www.avatar.co.nz/images/blog/ArrowTarget.jpg"/>
          <p:cNvPicPr>
            <a:picLocks noChangeAspect="1" noChangeArrowheads="1"/>
          </p:cNvPicPr>
          <p:nvPr/>
        </p:nvPicPr>
        <p:blipFill>
          <a:blip r:embed="rId7" cstate="print"/>
          <a:srcRect/>
          <a:stretch>
            <a:fillRect/>
          </a:stretch>
        </p:blipFill>
        <p:spPr bwMode="auto">
          <a:xfrm>
            <a:off x="34925" y="6350"/>
            <a:ext cx="1116013" cy="950913"/>
          </a:xfrm>
          <a:prstGeom prst="rect">
            <a:avLst/>
          </a:prstGeom>
          <a:noFill/>
          <a:ln w="9525">
            <a:noFill/>
            <a:miter lim="800000"/>
            <a:headEnd/>
            <a:tailEnd/>
          </a:ln>
        </p:spPr>
      </p:pic>
      <p:sp>
        <p:nvSpPr>
          <p:cNvPr id="4" name="TextBox 4"/>
          <p:cNvSpPr txBox="1">
            <a:spLocks noChangeArrowheads="1"/>
          </p:cNvSpPr>
          <p:nvPr/>
        </p:nvSpPr>
        <p:spPr bwMode="auto">
          <a:xfrm>
            <a:off x="1023814" y="332656"/>
            <a:ext cx="3332162" cy="461963"/>
          </a:xfrm>
          <a:prstGeom prst="rect">
            <a:avLst/>
          </a:prstGeom>
          <a:noFill/>
          <a:ln>
            <a:noFill/>
          </a:ln>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defRPr/>
            </a:pPr>
            <a:r>
              <a:rPr lang="en-GB" sz="2400" b="1" dirty="0">
                <a:latin typeface="+mn-lt"/>
              </a:rPr>
              <a:t>Learning Objectives</a:t>
            </a:r>
            <a:endParaRPr lang="en-GB" sz="2400" dirty="0">
              <a:latin typeface="+mn-lt"/>
            </a:endParaRPr>
          </a:p>
        </p:txBody>
      </p:sp>
      <p:sp>
        <p:nvSpPr>
          <p:cNvPr id="5" name="TextBox 4"/>
          <p:cNvSpPr txBox="1"/>
          <p:nvPr/>
        </p:nvSpPr>
        <p:spPr>
          <a:xfrm>
            <a:off x="1907704" y="0"/>
            <a:ext cx="7236296" cy="400110"/>
          </a:xfrm>
          <a:prstGeom prst="rect">
            <a:avLst/>
          </a:prstGeom>
          <a:noFill/>
        </p:spPr>
        <p:txBody>
          <a:bodyPr wrap="square" rtlCol="0">
            <a:spAutoFit/>
          </a:bodyPr>
          <a:lstStyle/>
          <a:p>
            <a:pPr algn="r"/>
            <a:r>
              <a:rPr lang="en-GB" sz="2000" b="1" u="sng" dirty="0" smtClean="0"/>
              <a:t>TITLE: </a:t>
            </a:r>
            <a:r>
              <a:rPr lang="en-GB" sz="2000" b="1" dirty="0" smtClean="0"/>
              <a:t>Did everyone want to fight in WWI?</a:t>
            </a:r>
            <a:endParaRPr lang="en-GB" sz="2400" dirty="0"/>
          </a:p>
        </p:txBody>
      </p:sp>
    </p:spTree>
    <p:extLst>
      <p:ext uri="{BB962C8B-B14F-4D97-AF65-F5344CB8AC3E}">
        <p14:creationId xmlns:p14="http://schemas.microsoft.com/office/powerpoint/2010/main" val="347964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2" name="Group 1"/>
          <p:cNvGrpSpPr/>
          <p:nvPr/>
        </p:nvGrpSpPr>
        <p:grpSpPr>
          <a:xfrm>
            <a:off x="-180524" y="188640"/>
            <a:ext cx="1872204" cy="720080"/>
            <a:chOff x="1264568" y="2476"/>
            <a:chExt cx="7302175" cy="1174243"/>
          </a:xfrm>
          <a:solidFill>
            <a:schemeClr val="bg1"/>
          </a:solidFill>
        </p:grpSpPr>
        <p:sp>
          <p:nvSpPr>
            <p:cNvPr id="3" name="Round Same Side Corner Rectangle 2"/>
            <p:cNvSpPr/>
            <p:nvPr/>
          </p:nvSpPr>
          <p:spPr>
            <a:xfrm rot="5400000">
              <a:off x="4221444" y="-2954397"/>
              <a:ext cx="1174243" cy="7087989"/>
            </a:xfrm>
            <a:prstGeom prst="round2SameRect">
              <a:avLst/>
            </a:prstGeom>
            <a:grpFill/>
            <a:ln>
              <a:solidFill>
                <a:schemeClr val="tx1">
                  <a:lumMod val="50000"/>
                  <a:lumOff val="50000"/>
                </a:schemeClr>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 name="Round Same Side Corner Rectangle 4"/>
            <p:cNvSpPr/>
            <p:nvPr/>
          </p:nvSpPr>
          <p:spPr>
            <a:xfrm>
              <a:off x="1264568" y="117119"/>
              <a:ext cx="7302175" cy="1059598"/>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8272" tIns="35560" rIns="35560" bIns="35560" numCol="1" spcCol="1270" anchor="ctr" anchorCtr="0">
              <a:normAutofit fontScale="77500" lnSpcReduction="20000"/>
            </a:bodyPr>
            <a:lstStyle/>
            <a:p>
              <a:pPr marL="0" lvl="1" defTabSz="2489200">
                <a:lnSpc>
                  <a:spcPct val="90000"/>
                </a:lnSpc>
                <a:spcBef>
                  <a:spcPct val="0"/>
                </a:spcBef>
                <a:spcAft>
                  <a:spcPct val="15000"/>
                </a:spcAft>
              </a:pPr>
              <a:r>
                <a:rPr lang="en-GB" sz="4400" b="1" dirty="0" smtClean="0">
                  <a:solidFill>
                    <a:prstClr val="black">
                      <a:hueOff val="0"/>
                      <a:satOff val="0"/>
                      <a:lumOff val="0"/>
                      <a:alphaOff val="0"/>
                    </a:prstClr>
                  </a:solidFill>
                </a:rPr>
                <a:t>Plenary</a:t>
              </a:r>
              <a:endParaRPr lang="en-GB" sz="4400" dirty="0">
                <a:solidFill>
                  <a:prstClr val="black">
                    <a:hueOff val="0"/>
                    <a:satOff val="0"/>
                    <a:lumOff val="0"/>
                    <a:alphaOff val="0"/>
                  </a:prstClr>
                </a:solidFill>
              </a:endParaRPr>
            </a:p>
          </p:txBody>
        </p:sp>
      </p:grpSp>
      <p:pic>
        <p:nvPicPr>
          <p:cNvPr id="5" name="Picture 4"/>
          <p:cNvPicPr>
            <a:picLocks noChangeAspect="1"/>
          </p:cNvPicPr>
          <p:nvPr/>
        </p:nvPicPr>
        <p:blipFill>
          <a:blip r:embed="rId4" cstate="print"/>
          <a:srcRect/>
          <a:stretch>
            <a:fillRect/>
          </a:stretch>
        </p:blipFill>
        <p:spPr bwMode="auto">
          <a:xfrm>
            <a:off x="-177115" y="5190250"/>
            <a:ext cx="993188" cy="1667750"/>
          </a:xfrm>
          <a:prstGeom prst="rect">
            <a:avLst/>
          </a:prstGeom>
          <a:noFill/>
          <a:ln w="9525">
            <a:noFill/>
            <a:miter lim="800000"/>
            <a:headEnd/>
            <a:tailEnd/>
          </a:ln>
        </p:spPr>
      </p:pic>
      <p:sp>
        <p:nvSpPr>
          <p:cNvPr id="6" name="Rectangle 5"/>
          <p:cNvSpPr/>
          <p:nvPr/>
        </p:nvSpPr>
        <p:spPr>
          <a:xfrm>
            <a:off x="1187624" y="1556792"/>
            <a:ext cx="7200800" cy="2308324"/>
          </a:xfrm>
          <a:prstGeom prst="rect">
            <a:avLst/>
          </a:prstGeom>
        </p:spPr>
        <p:txBody>
          <a:bodyPr wrap="square">
            <a:spAutoFit/>
          </a:bodyPr>
          <a:lstStyle/>
          <a:p>
            <a:pPr lvl="0" fontAlgn="base">
              <a:spcBef>
                <a:spcPct val="0"/>
              </a:spcBef>
              <a:spcAft>
                <a:spcPct val="0"/>
              </a:spcAft>
            </a:pPr>
            <a:r>
              <a:rPr lang="en-GB" sz="3200" dirty="0" smtClean="0"/>
              <a:t>What do you think…</a:t>
            </a:r>
          </a:p>
          <a:p>
            <a:pPr lvl="0" fontAlgn="base">
              <a:spcBef>
                <a:spcPct val="0"/>
              </a:spcBef>
              <a:spcAft>
                <a:spcPct val="0"/>
              </a:spcAft>
            </a:pPr>
            <a:endParaRPr lang="en-GB" sz="3200" dirty="0" smtClean="0"/>
          </a:p>
          <a:p>
            <a:pPr lvl="0" algn="ctr" fontAlgn="base">
              <a:spcBef>
                <a:spcPct val="0"/>
              </a:spcBef>
              <a:spcAft>
                <a:spcPct val="0"/>
              </a:spcAft>
            </a:pPr>
            <a:r>
              <a:rPr lang="en-GB" sz="4000" b="1" dirty="0" smtClean="0"/>
              <a:t>Were conscientious objectors cowards?</a:t>
            </a:r>
          </a:p>
        </p:txBody>
      </p:sp>
    </p:spTree>
    <p:extLst>
      <p:ext uri="{BB962C8B-B14F-4D97-AF65-F5344CB8AC3E}">
        <p14:creationId xmlns:p14="http://schemas.microsoft.com/office/powerpoint/2010/main" val="42376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10000" fill="hold" nodeType="withEffect">
                                  <p:stCondLst>
                                    <p:cond delay="400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scription: http://www.spartacus.schoolnet.co.uk/FWWfeather.jpg"/>
          <p:cNvPicPr/>
          <p:nvPr/>
        </p:nvPicPr>
        <p:blipFill>
          <a:blip r:embed="rId2">
            <a:extLst>
              <a:ext uri="{28A0092B-C50C-407E-A947-70E740481C1C}">
                <a14:useLocalDpi xmlns:a14="http://schemas.microsoft.com/office/drawing/2010/main" val="0"/>
              </a:ext>
            </a:extLst>
          </a:blip>
          <a:srcRect/>
          <a:stretch>
            <a:fillRect/>
          </a:stretch>
        </p:blipFill>
        <p:spPr bwMode="auto">
          <a:xfrm>
            <a:off x="0" y="2130"/>
            <a:ext cx="3476625" cy="6257925"/>
          </a:xfrm>
          <a:prstGeom prst="rect">
            <a:avLst/>
          </a:prstGeom>
          <a:noFill/>
          <a:ln>
            <a:noFill/>
          </a:ln>
        </p:spPr>
      </p:pic>
      <p:sp>
        <p:nvSpPr>
          <p:cNvPr id="3" name="Rectangle 2"/>
          <p:cNvSpPr/>
          <p:nvPr/>
        </p:nvSpPr>
        <p:spPr>
          <a:xfrm>
            <a:off x="0" y="6260055"/>
            <a:ext cx="3476625" cy="461665"/>
          </a:xfrm>
          <a:prstGeom prst="rect">
            <a:avLst/>
          </a:prstGeom>
        </p:spPr>
        <p:txBody>
          <a:bodyPr wrap="square">
            <a:spAutoFit/>
          </a:bodyPr>
          <a:lstStyle/>
          <a:p>
            <a:r>
              <a:rPr lang="en-GB" sz="1200" dirty="0"/>
              <a:t> </a:t>
            </a:r>
            <a:r>
              <a:rPr lang="en-GB" sz="1200" dirty="0" smtClean="0"/>
              <a:t>Source A: A </a:t>
            </a:r>
            <a:r>
              <a:rPr lang="en-GB" sz="1200" dirty="0"/>
              <a:t>recruitment poster encouraging young women to urge their men to join the army (1916</a:t>
            </a:r>
            <a:r>
              <a:rPr lang="en-GB" sz="1200" dirty="0" smtClean="0"/>
              <a:t>)</a:t>
            </a:r>
            <a:endParaRPr lang="en-GB" sz="1200" dirty="0"/>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 name="Rectangle 3"/>
          <p:cNvSpPr>
            <a:spLocks noChangeArrowheads="1"/>
          </p:cNvSpPr>
          <p:nvPr/>
        </p:nvSpPr>
        <p:spPr bwMode="auto">
          <a:xfrm rot="10800000" flipV="1">
            <a:off x="3532893" y="1412777"/>
            <a:ext cx="55081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r" fontAlgn="base">
              <a:spcBef>
                <a:spcPct val="0"/>
              </a:spcBef>
              <a:spcAft>
                <a:spcPct val="0"/>
              </a:spcAft>
            </a:pPr>
            <a:r>
              <a:rPr lang="en-GB" sz="1200" dirty="0" smtClean="0"/>
              <a:t>Source B: From </a:t>
            </a:r>
            <a:r>
              <a:rPr lang="en-GB" sz="1200" dirty="0"/>
              <a:t>an interview with the daughter of a conscientious objector in the First World War (1940)</a:t>
            </a:r>
            <a:endParaRPr kumimoji="0" lang="en-GB" altLang="en-US" sz="1600" b="0" i="0" u="none" strike="noStrike" cap="none" normalizeH="0" baseline="0" dirty="0" smtClean="0">
              <a:ln>
                <a:noFill/>
              </a:ln>
              <a:solidFill>
                <a:schemeClr val="tx1"/>
              </a:solidFill>
              <a:effectLst/>
              <a:latin typeface="+mj-lt"/>
              <a:cs typeface="Arial" pitchFamily="34" charset="0"/>
            </a:endParaRPr>
          </a:p>
        </p:txBody>
      </p:sp>
      <p:sp>
        <p:nvSpPr>
          <p:cNvPr id="7" name="Rectangle 6"/>
          <p:cNvSpPr/>
          <p:nvPr/>
        </p:nvSpPr>
        <p:spPr>
          <a:xfrm>
            <a:off x="3503177" y="116632"/>
            <a:ext cx="5508104" cy="132343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600" dirty="0"/>
              <a:t>We were called names at school and people in our street wouldn't speak to us and the landlord said he wouldn't repair our house because father was a ‘conchie’ and wouldn't fight. But to me my father was one of the bravest men for standing up for his principles.</a:t>
            </a:r>
          </a:p>
        </p:txBody>
      </p:sp>
      <p:sp>
        <p:nvSpPr>
          <p:cNvPr id="9" name="Rectangle 3"/>
          <p:cNvSpPr>
            <a:spLocks noChangeArrowheads="1"/>
          </p:cNvSpPr>
          <p:nvPr/>
        </p:nvSpPr>
        <p:spPr bwMode="auto">
          <a:xfrm rot="10800000" flipV="1">
            <a:off x="3503177" y="1887210"/>
            <a:ext cx="5508104"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GB" sz="2000" b="1" dirty="0" smtClean="0"/>
              <a:t>TASK: </a:t>
            </a:r>
            <a:r>
              <a:rPr lang="en-GB" sz="2000" dirty="0" smtClean="0"/>
              <a:t>I want you to </a:t>
            </a:r>
            <a:r>
              <a:rPr lang="en-GB" sz="2000" b="1" dirty="0" smtClean="0"/>
              <a:t>compare</a:t>
            </a:r>
            <a:r>
              <a:rPr lang="en-GB" sz="2000" dirty="0" smtClean="0"/>
              <a:t> these two sources.</a:t>
            </a:r>
          </a:p>
          <a:p>
            <a:pPr lvl="0" fontAlgn="base">
              <a:spcBef>
                <a:spcPct val="0"/>
              </a:spcBef>
              <a:spcAft>
                <a:spcPct val="0"/>
              </a:spcAft>
            </a:pPr>
            <a:r>
              <a:rPr lang="en-GB" sz="2000" i="1" u="sng" dirty="0" smtClean="0">
                <a:solidFill>
                  <a:srgbClr val="FF0000"/>
                </a:solidFill>
              </a:rPr>
              <a:t>What do we learn from Source A &amp; B about attitudes towards Conscientious objectors?</a:t>
            </a:r>
          </a:p>
          <a:p>
            <a:pPr lvl="0" fontAlgn="base">
              <a:spcBef>
                <a:spcPct val="0"/>
              </a:spcBef>
              <a:spcAft>
                <a:spcPct val="0"/>
              </a:spcAft>
            </a:pPr>
            <a:r>
              <a:rPr lang="en-GB" sz="2000" dirty="0" smtClean="0"/>
              <a:t>You will need to look at their content and their </a:t>
            </a:r>
            <a:r>
              <a:rPr lang="en-GB" sz="2000" b="1" dirty="0" smtClean="0"/>
              <a:t>provenance. </a:t>
            </a:r>
            <a:r>
              <a:rPr lang="en-GB" sz="2000" dirty="0" smtClean="0"/>
              <a:t>I have given you some guidance below:</a:t>
            </a:r>
          </a:p>
          <a:p>
            <a:pPr lvl="0" fontAlgn="base">
              <a:spcBef>
                <a:spcPct val="0"/>
              </a:spcBef>
              <a:spcAft>
                <a:spcPct val="0"/>
              </a:spcAft>
            </a:pPr>
            <a:endParaRPr lang="en-GB" sz="2000" b="1" dirty="0" smtClean="0"/>
          </a:p>
          <a:p>
            <a:pPr lvl="0" fontAlgn="base">
              <a:spcBef>
                <a:spcPct val="0"/>
              </a:spcBef>
              <a:spcAft>
                <a:spcPct val="0"/>
              </a:spcAft>
            </a:pPr>
            <a:r>
              <a:rPr lang="en-GB" sz="2000" b="1" dirty="0" smtClean="0"/>
              <a:t>Comparing sources:</a:t>
            </a:r>
          </a:p>
          <a:p>
            <a:pPr lvl="0" fontAlgn="base">
              <a:spcBef>
                <a:spcPct val="0"/>
              </a:spcBef>
              <a:spcAft>
                <a:spcPct val="0"/>
              </a:spcAft>
            </a:pPr>
            <a:r>
              <a:rPr lang="en-GB" altLang="en-US" sz="1600" dirty="0" smtClean="0">
                <a:latin typeface="+mj-lt"/>
                <a:cs typeface="Arial" pitchFamily="34" charset="0"/>
              </a:rPr>
              <a:t>What is the message of Source A?</a:t>
            </a:r>
            <a:endParaRPr lang="en-GB" altLang="en-US" sz="1600" dirty="0">
              <a:latin typeface="+mj-lt"/>
              <a:cs typeface="Arial" pitchFamily="34" charset="0"/>
            </a:endParaRPr>
          </a:p>
          <a:p>
            <a:pPr lvl="0" fontAlgn="base">
              <a:spcBef>
                <a:spcPct val="0"/>
              </a:spcBef>
              <a:spcAft>
                <a:spcPct val="0"/>
              </a:spcAft>
            </a:pPr>
            <a:r>
              <a:rPr lang="en-GB" altLang="en-US" sz="1600" dirty="0" smtClean="0">
                <a:latin typeface="+mj-lt"/>
                <a:cs typeface="Arial" pitchFamily="34" charset="0"/>
              </a:rPr>
              <a:t>Who is Source A aimed at?</a:t>
            </a:r>
          </a:p>
          <a:p>
            <a:pPr lvl="0" fontAlgn="base">
              <a:spcBef>
                <a:spcPct val="0"/>
              </a:spcBef>
              <a:spcAft>
                <a:spcPct val="0"/>
              </a:spcAft>
            </a:pPr>
            <a:r>
              <a:rPr lang="en-GB" altLang="en-US" sz="1600" dirty="0" smtClean="0">
                <a:latin typeface="+mj-lt"/>
                <a:cs typeface="Arial" pitchFamily="34" charset="0"/>
              </a:rPr>
              <a:t>How does Source B show they were treated?</a:t>
            </a:r>
          </a:p>
          <a:p>
            <a:pPr lvl="0" fontAlgn="base">
              <a:spcBef>
                <a:spcPct val="0"/>
              </a:spcBef>
              <a:spcAft>
                <a:spcPct val="0"/>
              </a:spcAft>
            </a:pPr>
            <a:r>
              <a:rPr lang="en-GB" altLang="en-US" sz="1600" dirty="0" smtClean="0">
                <a:latin typeface="+mj-lt"/>
                <a:cs typeface="Arial" pitchFamily="34" charset="0"/>
              </a:rPr>
              <a:t>Do you think Source A was successful then?</a:t>
            </a:r>
          </a:p>
          <a:p>
            <a:pPr lvl="0" fontAlgn="base">
              <a:spcBef>
                <a:spcPct val="0"/>
              </a:spcBef>
              <a:spcAft>
                <a:spcPct val="0"/>
              </a:spcAft>
            </a:pPr>
            <a:r>
              <a:rPr lang="en-GB" altLang="en-US" sz="1600" dirty="0" smtClean="0">
                <a:latin typeface="+mj-lt"/>
                <a:cs typeface="Arial" pitchFamily="34" charset="0"/>
              </a:rPr>
              <a:t>What does Source B think of CO’s</a:t>
            </a:r>
          </a:p>
          <a:p>
            <a:pPr lvl="0" fontAlgn="base">
              <a:spcBef>
                <a:spcPct val="0"/>
              </a:spcBef>
              <a:spcAft>
                <a:spcPct val="0"/>
              </a:spcAft>
            </a:pPr>
            <a:r>
              <a:rPr lang="en-GB" altLang="en-US" sz="1600" dirty="0" smtClean="0">
                <a:latin typeface="+mj-lt"/>
                <a:cs typeface="Arial" pitchFamily="34" charset="0"/>
              </a:rPr>
              <a:t>Why might Source B have a different opinion?</a:t>
            </a:r>
          </a:p>
          <a:p>
            <a:pPr lvl="0" fontAlgn="base">
              <a:spcBef>
                <a:spcPct val="0"/>
              </a:spcBef>
              <a:spcAft>
                <a:spcPct val="0"/>
              </a:spcAft>
            </a:pPr>
            <a:r>
              <a:rPr lang="en-GB" altLang="en-US" sz="1600" dirty="0" smtClean="0">
                <a:latin typeface="+mj-lt"/>
                <a:cs typeface="Arial" pitchFamily="34" charset="0"/>
              </a:rPr>
              <a:t>Which source do you think is more reliable?</a:t>
            </a:r>
          </a:p>
        </p:txBody>
      </p:sp>
      <p:sp>
        <p:nvSpPr>
          <p:cNvPr id="10" name="Rectangle 3"/>
          <p:cNvSpPr>
            <a:spLocks noChangeArrowheads="1"/>
          </p:cNvSpPr>
          <p:nvPr/>
        </p:nvSpPr>
        <p:spPr bwMode="auto">
          <a:xfrm rot="10800000" flipV="1">
            <a:off x="7452320" y="3917373"/>
            <a:ext cx="1619672" cy="1815882"/>
          </a:xfrm>
          <a:prstGeom prst="rect">
            <a:avLst/>
          </a:prstGeo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en-GB" sz="1600" b="1" dirty="0" smtClean="0"/>
              <a:t>Key Comparison words:</a:t>
            </a:r>
          </a:p>
          <a:p>
            <a:pPr lvl="0" algn="ctr" fontAlgn="base">
              <a:spcBef>
                <a:spcPct val="0"/>
              </a:spcBef>
              <a:spcAft>
                <a:spcPct val="0"/>
              </a:spcAft>
            </a:pPr>
            <a:r>
              <a:rPr lang="en-GB" altLang="en-US" sz="1600" dirty="0" smtClean="0">
                <a:latin typeface="+mj-lt"/>
                <a:cs typeface="Arial" pitchFamily="34" charset="0"/>
              </a:rPr>
              <a:t>However, On the other hand, unlike, whereas, this contradicts, this is similar to, </a:t>
            </a:r>
            <a:endParaRPr lang="en-GB" altLang="en-US" sz="1200" dirty="0" smtClean="0">
              <a:latin typeface="+mj-lt"/>
              <a:cs typeface="Arial"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14621" y="5815670"/>
            <a:ext cx="1042330" cy="1042330"/>
          </a:xfrm>
          <a:prstGeom prst="rect">
            <a:avLst/>
          </a:prstGeom>
        </p:spPr>
      </p:pic>
    </p:spTree>
    <p:extLst>
      <p:ext uri="{BB962C8B-B14F-4D97-AF65-F5344CB8AC3E}">
        <p14:creationId xmlns:p14="http://schemas.microsoft.com/office/powerpoint/2010/main" val="4250494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336729342"/>
              </p:ext>
            </p:extLst>
          </p:nvPr>
        </p:nvGraphicFramePr>
        <p:xfrm>
          <a:off x="72008" y="1052736"/>
          <a:ext cx="8964488" cy="5805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http://www.avatar.co.nz/images/blog/ArrowTarget.jpg"/>
          <p:cNvPicPr>
            <a:picLocks noChangeAspect="1" noChangeArrowheads="1"/>
          </p:cNvPicPr>
          <p:nvPr/>
        </p:nvPicPr>
        <p:blipFill>
          <a:blip r:embed="rId7" cstate="print"/>
          <a:srcRect/>
          <a:stretch>
            <a:fillRect/>
          </a:stretch>
        </p:blipFill>
        <p:spPr bwMode="auto">
          <a:xfrm>
            <a:off x="34925" y="6350"/>
            <a:ext cx="1116013" cy="950913"/>
          </a:xfrm>
          <a:prstGeom prst="rect">
            <a:avLst/>
          </a:prstGeom>
          <a:noFill/>
          <a:ln w="9525">
            <a:noFill/>
            <a:miter lim="800000"/>
            <a:headEnd/>
            <a:tailEnd/>
          </a:ln>
        </p:spPr>
      </p:pic>
      <p:sp>
        <p:nvSpPr>
          <p:cNvPr id="4" name="TextBox 4"/>
          <p:cNvSpPr txBox="1">
            <a:spLocks noChangeArrowheads="1"/>
          </p:cNvSpPr>
          <p:nvPr/>
        </p:nvSpPr>
        <p:spPr bwMode="auto">
          <a:xfrm>
            <a:off x="1023814" y="332656"/>
            <a:ext cx="3332162" cy="461963"/>
          </a:xfrm>
          <a:prstGeom prst="rect">
            <a:avLst/>
          </a:prstGeom>
          <a:noFill/>
          <a:ln>
            <a:noFill/>
          </a:ln>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defRPr/>
            </a:pPr>
            <a:r>
              <a:rPr lang="en-GB" sz="2400" b="1" dirty="0">
                <a:latin typeface="+mn-lt"/>
              </a:rPr>
              <a:t>Learning Objectives</a:t>
            </a:r>
            <a:endParaRPr lang="en-GB" sz="2400" dirty="0">
              <a:latin typeface="+mn-lt"/>
            </a:endParaRPr>
          </a:p>
        </p:txBody>
      </p:sp>
      <p:sp>
        <p:nvSpPr>
          <p:cNvPr id="5" name="TextBox 4"/>
          <p:cNvSpPr txBox="1"/>
          <p:nvPr/>
        </p:nvSpPr>
        <p:spPr>
          <a:xfrm>
            <a:off x="1907704" y="0"/>
            <a:ext cx="7236296" cy="400110"/>
          </a:xfrm>
          <a:prstGeom prst="rect">
            <a:avLst/>
          </a:prstGeom>
          <a:noFill/>
        </p:spPr>
        <p:txBody>
          <a:bodyPr wrap="square" rtlCol="0">
            <a:spAutoFit/>
          </a:bodyPr>
          <a:lstStyle/>
          <a:p>
            <a:pPr algn="r"/>
            <a:r>
              <a:rPr lang="en-GB" sz="2000" b="1" u="sng" dirty="0" smtClean="0"/>
              <a:t>TITLE: </a:t>
            </a:r>
            <a:r>
              <a:rPr lang="en-GB" sz="2000" b="1" dirty="0" smtClean="0"/>
              <a:t>Did everyone want to fight in WWI?</a:t>
            </a:r>
            <a:endParaRPr lang="en-GB" sz="2400" dirty="0"/>
          </a:p>
        </p:txBody>
      </p:sp>
    </p:spTree>
    <p:extLst>
      <p:ext uri="{BB962C8B-B14F-4D97-AF65-F5344CB8AC3E}">
        <p14:creationId xmlns:p14="http://schemas.microsoft.com/office/powerpoint/2010/main" val="3902100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43067" y="44624"/>
            <a:ext cx="5319123" cy="720080"/>
            <a:chOff x="1264568" y="2476"/>
            <a:chExt cx="7302175" cy="1174243"/>
          </a:xfrm>
          <a:solidFill>
            <a:schemeClr val="bg1"/>
          </a:solidFill>
        </p:grpSpPr>
        <p:sp>
          <p:nvSpPr>
            <p:cNvPr id="3" name="Round Same Side Corner Rectangle 2"/>
            <p:cNvSpPr/>
            <p:nvPr/>
          </p:nvSpPr>
          <p:spPr>
            <a:xfrm rot="5400000">
              <a:off x="4221444" y="-2954397"/>
              <a:ext cx="1174243" cy="7087989"/>
            </a:xfrm>
            <a:prstGeom prst="round2SameRect">
              <a:avLst/>
            </a:prstGeom>
            <a:grpFill/>
            <a:ln>
              <a:solidFill>
                <a:schemeClr val="tx1">
                  <a:lumMod val="50000"/>
                  <a:lumOff val="50000"/>
                </a:schemeClr>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 name="Round Same Side Corner Rectangle 4"/>
            <p:cNvSpPr/>
            <p:nvPr/>
          </p:nvSpPr>
          <p:spPr>
            <a:xfrm>
              <a:off x="1264568" y="117119"/>
              <a:ext cx="7302175" cy="1059598"/>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8272" tIns="35560" rIns="35560" bIns="35560" numCol="1" spcCol="1270" anchor="ctr" anchorCtr="0">
              <a:noAutofit/>
            </a:bodyPr>
            <a:lstStyle/>
            <a:p>
              <a:pPr>
                <a:spcBef>
                  <a:spcPct val="50000"/>
                </a:spcBef>
              </a:pPr>
              <a:r>
                <a:rPr lang="en-GB" altLang="en-US" sz="3600" b="1" dirty="0" smtClean="0">
                  <a:solidFill>
                    <a:schemeClr val="tx1"/>
                  </a:solidFill>
                  <a:latin typeface="+mj-lt"/>
                </a:rPr>
                <a:t>Assessment Reminder!!</a:t>
              </a:r>
              <a:endParaRPr lang="en-GB" altLang="en-US" sz="3600" b="1" dirty="0">
                <a:solidFill>
                  <a:schemeClr val="tx1"/>
                </a:solidFill>
                <a:latin typeface="+mj-lt"/>
              </a:endParaRPr>
            </a:p>
          </p:txBody>
        </p:sp>
      </p:grpSp>
      <p:pic>
        <p:nvPicPr>
          <p:cNvPr id="5" name="Picture 3"/>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21299913">
            <a:off x="323528" y="1532846"/>
            <a:ext cx="3528392" cy="4962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427984" y="1916832"/>
            <a:ext cx="4534259" cy="2062103"/>
          </a:xfrm>
          <a:prstGeom prst="rect">
            <a:avLst/>
          </a:prstGeom>
          <a:noFill/>
        </p:spPr>
        <p:txBody>
          <a:bodyPr wrap="square" rtlCol="0">
            <a:spAutoFit/>
          </a:bodyPr>
          <a:lstStyle/>
          <a:p>
            <a:pPr algn="ctr"/>
            <a:r>
              <a:rPr lang="en-GB" sz="3200" dirty="0" smtClean="0"/>
              <a:t>Take your books home to do some revision before your mid term assessment next lesson!</a:t>
            </a:r>
            <a:endParaRPr lang="en-GB" sz="3200" dirty="0"/>
          </a:p>
        </p:txBody>
      </p:sp>
    </p:spTree>
    <p:extLst>
      <p:ext uri="{BB962C8B-B14F-4D97-AF65-F5344CB8AC3E}">
        <p14:creationId xmlns:p14="http://schemas.microsoft.com/office/powerpoint/2010/main" val="3395575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528" y="-21246"/>
            <a:ext cx="4932040" cy="69065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 name="Group 2"/>
          <p:cNvGrpSpPr/>
          <p:nvPr/>
        </p:nvGrpSpPr>
        <p:grpSpPr>
          <a:xfrm>
            <a:off x="-180524" y="188640"/>
            <a:ext cx="2520278" cy="720080"/>
            <a:chOff x="1264568" y="2476"/>
            <a:chExt cx="7302175" cy="1174243"/>
          </a:xfrm>
          <a:solidFill>
            <a:schemeClr val="bg1"/>
          </a:solidFill>
        </p:grpSpPr>
        <p:sp>
          <p:nvSpPr>
            <p:cNvPr id="4" name="Round Same Side Corner Rectangle 3"/>
            <p:cNvSpPr/>
            <p:nvPr/>
          </p:nvSpPr>
          <p:spPr>
            <a:xfrm rot="5400000">
              <a:off x="4221444" y="-2954397"/>
              <a:ext cx="1174243" cy="7087989"/>
            </a:xfrm>
            <a:prstGeom prst="round2SameRect">
              <a:avLst/>
            </a:prstGeom>
            <a:grpFill/>
            <a:ln>
              <a:solidFill>
                <a:schemeClr val="tx1">
                  <a:lumMod val="50000"/>
                  <a:lumOff val="50000"/>
                </a:schemeClr>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 name="Round Same Side Corner Rectangle 4"/>
            <p:cNvSpPr/>
            <p:nvPr/>
          </p:nvSpPr>
          <p:spPr>
            <a:xfrm>
              <a:off x="1264568" y="117119"/>
              <a:ext cx="7302175" cy="1059598"/>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8272" tIns="35560" rIns="35560" bIns="35560" numCol="1" spcCol="1270" anchor="ctr" anchorCtr="0">
              <a:normAutofit fontScale="85000" lnSpcReduction="10000"/>
            </a:bodyPr>
            <a:lstStyle/>
            <a:p>
              <a:pPr marL="0" lvl="1" defTabSz="2489200">
                <a:lnSpc>
                  <a:spcPct val="90000"/>
                </a:lnSpc>
                <a:spcBef>
                  <a:spcPct val="0"/>
                </a:spcBef>
                <a:spcAft>
                  <a:spcPct val="15000"/>
                </a:spcAft>
              </a:pPr>
              <a:r>
                <a:rPr lang="en-GB" sz="4400" b="1" dirty="0" smtClean="0">
                  <a:solidFill>
                    <a:prstClr val="black">
                      <a:hueOff val="0"/>
                      <a:satOff val="0"/>
                      <a:lumOff val="0"/>
                      <a:alphaOff val="0"/>
                    </a:prstClr>
                  </a:solidFill>
                </a:rPr>
                <a:t>Key Terms</a:t>
              </a:r>
              <a:endParaRPr lang="en-GB" sz="4400" dirty="0">
                <a:solidFill>
                  <a:prstClr val="black">
                    <a:hueOff val="0"/>
                    <a:satOff val="0"/>
                    <a:lumOff val="0"/>
                    <a:alphaOff val="0"/>
                  </a:prstClr>
                </a:solidFill>
              </a:endParaRPr>
            </a:p>
          </p:txBody>
        </p:sp>
      </p:grpSp>
      <p:sp>
        <p:nvSpPr>
          <p:cNvPr id="6" name="TextBox 5"/>
          <p:cNvSpPr txBox="1"/>
          <p:nvPr/>
        </p:nvSpPr>
        <p:spPr>
          <a:xfrm>
            <a:off x="6012160" y="-27384"/>
            <a:ext cx="3118418" cy="954107"/>
          </a:xfrm>
          <a:prstGeom prst="rect">
            <a:avLst/>
          </a:prstGeom>
          <a:noFill/>
        </p:spPr>
        <p:txBody>
          <a:bodyPr wrap="square" rtlCol="0">
            <a:spAutoFit/>
          </a:bodyPr>
          <a:lstStyle/>
          <a:p>
            <a:r>
              <a:rPr lang="en-GB" sz="2800" dirty="0" smtClean="0"/>
              <a:t>What is this an example of?</a:t>
            </a:r>
            <a:endParaRPr lang="en-GB" sz="2800" dirty="0"/>
          </a:p>
        </p:txBody>
      </p:sp>
      <p:sp>
        <p:nvSpPr>
          <p:cNvPr id="7" name="Rounded Rectangle 6"/>
          <p:cNvSpPr/>
          <p:nvPr/>
        </p:nvSpPr>
        <p:spPr>
          <a:xfrm>
            <a:off x="4644008" y="1155347"/>
            <a:ext cx="4355197" cy="2561685"/>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7956" y="1179199"/>
            <a:ext cx="1666412" cy="81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4572000" y="1899279"/>
            <a:ext cx="4536504" cy="1815882"/>
          </a:xfrm>
          <a:prstGeom prst="rect">
            <a:avLst/>
          </a:prstGeom>
        </p:spPr>
        <p:txBody>
          <a:bodyPr wrap="square">
            <a:spAutoFit/>
          </a:bodyPr>
          <a:lstStyle/>
          <a:p>
            <a:pPr algn="ctr"/>
            <a:r>
              <a:rPr lang="en-GB" sz="2800" b="1" dirty="0" smtClean="0">
                <a:solidFill>
                  <a:srgbClr val="FF0000"/>
                </a:solidFill>
              </a:rPr>
              <a:t>CONSCRIPTION</a:t>
            </a:r>
          </a:p>
          <a:p>
            <a:pPr algn="ctr"/>
            <a:r>
              <a:rPr lang="en-GB" sz="2800" dirty="0" smtClean="0"/>
              <a:t>A law that is passed that requires able bodied men to join the army and fight</a:t>
            </a:r>
            <a:endParaRPr lang="en-GB" sz="2800" dirty="0"/>
          </a:p>
        </p:txBody>
      </p:sp>
      <p:sp>
        <p:nvSpPr>
          <p:cNvPr id="10" name="Rounded Rectangle 9"/>
          <p:cNvSpPr/>
          <p:nvPr/>
        </p:nvSpPr>
        <p:spPr>
          <a:xfrm>
            <a:off x="4681298" y="3936862"/>
            <a:ext cx="4355197" cy="2372458"/>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pic>
        <p:nvPicPr>
          <p:cNvPr id="11"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89964" y="4003829"/>
            <a:ext cx="1666412" cy="81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4681298" y="4780309"/>
            <a:ext cx="4355198" cy="1384995"/>
          </a:xfrm>
          <a:prstGeom prst="rect">
            <a:avLst/>
          </a:prstGeom>
        </p:spPr>
        <p:txBody>
          <a:bodyPr wrap="square">
            <a:spAutoFit/>
          </a:bodyPr>
          <a:lstStyle/>
          <a:p>
            <a:pPr algn="ctr"/>
            <a:r>
              <a:rPr lang="en-GB" sz="2800" b="1" dirty="0" smtClean="0">
                <a:solidFill>
                  <a:srgbClr val="FF0000"/>
                </a:solidFill>
              </a:rPr>
              <a:t>CONSCIENTIOUS OBJECTOR</a:t>
            </a:r>
          </a:p>
          <a:p>
            <a:pPr algn="ctr"/>
            <a:r>
              <a:rPr lang="en-GB" sz="2800" dirty="0" smtClean="0">
                <a:effectLst/>
              </a:rPr>
              <a:t>people who simply did not want to fight in World War </a:t>
            </a:r>
            <a:endParaRPr lang="en-GB" sz="2800" dirty="0"/>
          </a:p>
        </p:txBody>
      </p:sp>
      <p:pic>
        <p:nvPicPr>
          <p:cNvPr id="13" name="Picture 2" descr="http://signsofangels.net/wp-content/uploads/2011/06/white-feather2.jpg"/>
          <p:cNvPicPr>
            <a:picLocks noChangeAspect="1" noChangeArrowheads="1"/>
          </p:cNvPicPr>
          <p:nvPr/>
        </p:nvPicPr>
        <p:blipFill rotWithShape="1">
          <a:blip r:embed="rId5">
            <a:clrChange>
              <a:clrFrom>
                <a:srgbClr val="000000"/>
              </a:clrFrom>
              <a:clrTo>
                <a:srgbClr val="000000">
                  <a:alpha val="0"/>
                </a:srgbClr>
              </a:clrTo>
            </a:clrChange>
            <a:extLst>
              <a:ext uri="{28A0092B-C50C-407E-A947-70E740481C1C}">
                <a14:useLocalDpi xmlns:a14="http://schemas.microsoft.com/office/drawing/2010/main" val="0"/>
              </a:ext>
            </a:extLst>
          </a:blip>
          <a:srcRect l="2285" t="7016" r="2071" b="4311"/>
          <a:stretch/>
        </p:blipFill>
        <p:spPr bwMode="auto">
          <a:xfrm rot="3546653">
            <a:off x="3116307" y="5135493"/>
            <a:ext cx="2228839" cy="1227663"/>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752" y="-21246"/>
            <a:ext cx="3447894" cy="2269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550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par>
                                <p:cTn id="24" presetID="10"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nodeType="withEffect">
                                  <p:stCondLst>
                                    <p:cond delay="50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animBg="1"/>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2" name="Group 1"/>
          <p:cNvGrpSpPr/>
          <p:nvPr/>
        </p:nvGrpSpPr>
        <p:grpSpPr>
          <a:xfrm>
            <a:off x="-180524" y="188640"/>
            <a:ext cx="1872204" cy="720080"/>
            <a:chOff x="1264568" y="2476"/>
            <a:chExt cx="7302175" cy="1174243"/>
          </a:xfrm>
          <a:solidFill>
            <a:schemeClr val="bg1"/>
          </a:solidFill>
        </p:grpSpPr>
        <p:sp>
          <p:nvSpPr>
            <p:cNvPr id="3" name="Round Same Side Corner Rectangle 2"/>
            <p:cNvSpPr/>
            <p:nvPr/>
          </p:nvSpPr>
          <p:spPr>
            <a:xfrm rot="5400000">
              <a:off x="4221444" y="-2954397"/>
              <a:ext cx="1174243" cy="7087989"/>
            </a:xfrm>
            <a:prstGeom prst="round2SameRect">
              <a:avLst/>
            </a:prstGeom>
            <a:grpFill/>
            <a:ln>
              <a:solidFill>
                <a:schemeClr val="tx1">
                  <a:lumMod val="50000"/>
                  <a:lumOff val="50000"/>
                </a:schemeClr>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 name="Round Same Side Corner Rectangle 4"/>
            <p:cNvSpPr/>
            <p:nvPr/>
          </p:nvSpPr>
          <p:spPr>
            <a:xfrm>
              <a:off x="1264568" y="117119"/>
              <a:ext cx="7302175" cy="1059598"/>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8272" tIns="35560" rIns="35560" bIns="35560" numCol="1" spcCol="1270" anchor="ctr" anchorCtr="0">
              <a:normAutofit lnSpcReduction="10000"/>
            </a:bodyPr>
            <a:lstStyle/>
            <a:p>
              <a:pPr marL="0" lvl="1" defTabSz="2489200">
                <a:lnSpc>
                  <a:spcPct val="90000"/>
                </a:lnSpc>
                <a:spcBef>
                  <a:spcPct val="0"/>
                </a:spcBef>
                <a:spcAft>
                  <a:spcPct val="15000"/>
                </a:spcAft>
              </a:pPr>
              <a:r>
                <a:rPr lang="en-GB" sz="4400" b="1" dirty="0">
                  <a:solidFill>
                    <a:prstClr val="black">
                      <a:hueOff val="0"/>
                      <a:satOff val="0"/>
                      <a:lumOff val="0"/>
                      <a:alphaOff val="0"/>
                    </a:prstClr>
                  </a:solidFill>
                </a:rPr>
                <a:t>TASK</a:t>
              </a:r>
              <a:endParaRPr lang="en-GB" sz="4400" dirty="0">
                <a:solidFill>
                  <a:prstClr val="black">
                    <a:hueOff val="0"/>
                    <a:satOff val="0"/>
                    <a:lumOff val="0"/>
                    <a:alphaOff val="0"/>
                  </a:prstClr>
                </a:solidFill>
              </a:endParaRPr>
            </a:p>
          </p:txBody>
        </p:sp>
      </p:grpSp>
      <p:sp>
        <p:nvSpPr>
          <p:cNvPr id="5" name="TextBox 4"/>
          <p:cNvSpPr txBox="1"/>
          <p:nvPr/>
        </p:nvSpPr>
        <p:spPr>
          <a:xfrm>
            <a:off x="1259632" y="980728"/>
            <a:ext cx="5040560" cy="5016758"/>
          </a:xfrm>
          <a:prstGeom prst="rect">
            <a:avLst/>
          </a:prstGeom>
          <a:noFill/>
        </p:spPr>
        <p:txBody>
          <a:bodyPr wrap="square" rtlCol="0">
            <a:spAutoFit/>
          </a:bodyPr>
          <a:lstStyle/>
          <a:p>
            <a:r>
              <a:rPr lang="en-GB" sz="3200" dirty="0" smtClean="0">
                <a:solidFill>
                  <a:prstClr val="black"/>
                </a:solidFill>
              </a:rPr>
              <a:t>You will watch a video and answer </a:t>
            </a:r>
            <a:r>
              <a:rPr lang="en-GB" sz="3200" dirty="0">
                <a:solidFill>
                  <a:prstClr val="black"/>
                </a:solidFill>
              </a:rPr>
              <a:t>the following </a:t>
            </a:r>
            <a:r>
              <a:rPr lang="en-GB" sz="3200" dirty="0" smtClean="0">
                <a:solidFill>
                  <a:prstClr val="black"/>
                </a:solidFill>
              </a:rPr>
              <a:t>questions after:</a:t>
            </a:r>
            <a:endParaRPr lang="en-GB" sz="3200" dirty="0">
              <a:solidFill>
                <a:prstClr val="black"/>
              </a:solidFill>
            </a:endParaRPr>
          </a:p>
          <a:p>
            <a:pPr marL="342900" indent="-342900">
              <a:buFont typeface="+mj-lt"/>
              <a:buAutoNum type="arabicPeriod"/>
            </a:pPr>
            <a:r>
              <a:rPr lang="en-GB" sz="3200" dirty="0">
                <a:solidFill>
                  <a:prstClr val="black"/>
                </a:solidFill>
              </a:rPr>
              <a:t>Why was </a:t>
            </a:r>
            <a:r>
              <a:rPr lang="en-GB" sz="3200" b="1" dirty="0">
                <a:solidFill>
                  <a:prstClr val="black"/>
                </a:solidFill>
              </a:rPr>
              <a:t>conscription </a:t>
            </a:r>
            <a:r>
              <a:rPr lang="en-GB" sz="3200" dirty="0">
                <a:solidFill>
                  <a:prstClr val="black"/>
                </a:solidFill>
              </a:rPr>
              <a:t>introduced in 1916?</a:t>
            </a:r>
          </a:p>
          <a:p>
            <a:pPr marL="342900" indent="-342900">
              <a:buFont typeface="+mj-lt"/>
              <a:buAutoNum type="arabicPeriod"/>
            </a:pPr>
            <a:r>
              <a:rPr lang="en-GB" sz="3200" dirty="0">
                <a:solidFill>
                  <a:prstClr val="black"/>
                </a:solidFill>
              </a:rPr>
              <a:t>Why did some people not fight?</a:t>
            </a:r>
          </a:p>
          <a:p>
            <a:pPr marL="342900" indent="-342900">
              <a:buFont typeface="+mj-lt"/>
              <a:buAutoNum type="arabicPeriod"/>
            </a:pPr>
            <a:r>
              <a:rPr lang="en-GB" sz="3200" dirty="0">
                <a:solidFill>
                  <a:prstClr val="black"/>
                </a:solidFill>
              </a:rPr>
              <a:t>How did the government react?</a:t>
            </a:r>
          </a:p>
          <a:p>
            <a:pPr marL="342900" indent="-342900">
              <a:buFont typeface="+mj-lt"/>
              <a:buAutoNum type="arabicPeriod"/>
            </a:pPr>
            <a:endParaRPr lang="en-GB" sz="3200" dirty="0">
              <a:solidFill>
                <a:prstClr val="black"/>
              </a:solidFill>
            </a:endParaRPr>
          </a:p>
        </p:txBody>
      </p:sp>
    </p:spTree>
    <p:extLst>
      <p:ext uri="{BB962C8B-B14F-4D97-AF65-F5344CB8AC3E}">
        <p14:creationId xmlns:p14="http://schemas.microsoft.com/office/powerpoint/2010/main" val="3225526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1"/>
          <p:cNvGrpSpPr/>
          <p:nvPr/>
        </p:nvGrpSpPr>
        <p:grpSpPr>
          <a:xfrm>
            <a:off x="-180524" y="188640"/>
            <a:ext cx="4968548" cy="720080"/>
            <a:chOff x="1264568" y="2476"/>
            <a:chExt cx="7302175" cy="1174243"/>
          </a:xfrm>
          <a:solidFill>
            <a:schemeClr val="bg1"/>
          </a:solidFill>
        </p:grpSpPr>
        <p:sp>
          <p:nvSpPr>
            <p:cNvPr id="3" name="Round Same Side Corner Rectangle 2"/>
            <p:cNvSpPr/>
            <p:nvPr/>
          </p:nvSpPr>
          <p:spPr>
            <a:xfrm rot="5400000">
              <a:off x="4221444" y="-2954397"/>
              <a:ext cx="1174243" cy="7087989"/>
            </a:xfrm>
            <a:prstGeom prst="round2SameRect">
              <a:avLst/>
            </a:prstGeom>
            <a:grpFill/>
            <a:ln>
              <a:solidFill>
                <a:schemeClr val="tx1">
                  <a:lumMod val="50000"/>
                  <a:lumOff val="50000"/>
                </a:schemeClr>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 name="Round Same Side Corner Rectangle 4"/>
            <p:cNvSpPr/>
            <p:nvPr/>
          </p:nvSpPr>
          <p:spPr>
            <a:xfrm>
              <a:off x="1264568" y="117119"/>
              <a:ext cx="7302175" cy="1059598"/>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8272" tIns="35560" rIns="35560" bIns="35560" numCol="1" spcCol="1270" anchor="ctr" anchorCtr="0">
              <a:normAutofit fontScale="77500" lnSpcReduction="20000"/>
            </a:bodyPr>
            <a:lstStyle/>
            <a:p>
              <a:pPr marL="0" lvl="1" defTabSz="2489200">
                <a:lnSpc>
                  <a:spcPct val="90000"/>
                </a:lnSpc>
                <a:spcBef>
                  <a:spcPct val="0"/>
                </a:spcBef>
                <a:spcAft>
                  <a:spcPct val="15000"/>
                </a:spcAft>
              </a:pPr>
              <a:r>
                <a:rPr lang="en-GB" sz="4400" b="1" dirty="0" smtClean="0">
                  <a:solidFill>
                    <a:prstClr val="black">
                      <a:hueOff val="0"/>
                      <a:satOff val="0"/>
                      <a:lumOff val="0"/>
                      <a:alphaOff val="0"/>
                    </a:prstClr>
                  </a:solidFill>
                </a:rPr>
                <a:t>Conscientious Objectors</a:t>
              </a:r>
              <a:endParaRPr lang="en-GB" sz="4400" dirty="0">
                <a:solidFill>
                  <a:prstClr val="black">
                    <a:hueOff val="0"/>
                    <a:satOff val="0"/>
                    <a:lumOff val="0"/>
                    <a:alphaOff val="0"/>
                  </a:prstClr>
                </a:solidFill>
              </a:endParaRPr>
            </a:p>
          </p:txBody>
        </p:sp>
      </p:grpSp>
    </p:spTree>
    <p:controls>
      <mc:AlternateContent xmlns:mc="http://schemas.openxmlformats.org/markup-compatibility/2006">
        <mc:Choice xmlns:v="urn:schemas-microsoft-com:vml" Requires="v">
          <p:control spid="2051" name="ShockwaveFlash1" r:id="rId2" imgW="8642520" imgH="5400720"/>
        </mc:Choice>
        <mc:Fallback>
          <p:control name="ShockwaveFlash1" r:id="rId2" imgW="8642520" imgH="5400720">
            <p:pic>
              <p:nvPicPr>
                <p:cNvPr id="0"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250825" y="1125538"/>
                  <a:ext cx="8642350" cy="5399087"/>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ontrol>
        </mc:Fallback>
      </mc:AlternateContent>
    </p:controls>
    <p:extLst>
      <p:ext uri="{BB962C8B-B14F-4D97-AF65-F5344CB8AC3E}">
        <p14:creationId xmlns:p14="http://schemas.microsoft.com/office/powerpoint/2010/main" val="3382709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pSp>
        <p:nvGrpSpPr>
          <p:cNvPr id="2" name="Group 1"/>
          <p:cNvGrpSpPr/>
          <p:nvPr/>
        </p:nvGrpSpPr>
        <p:grpSpPr>
          <a:xfrm>
            <a:off x="-180524" y="188640"/>
            <a:ext cx="1872204" cy="720080"/>
            <a:chOff x="1264568" y="2476"/>
            <a:chExt cx="7302175" cy="1174243"/>
          </a:xfrm>
          <a:solidFill>
            <a:schemeClr val="bg1"/>
          </a:solidFill>
        </p:grpSpPr>
        <p:sp>
          <p:nvSpPr>
            <p:cNvPr id="3" name="Round Same Side Corner Rectangle 2"/>
            <p:cNvSpPr/>
            <p:nvPr/>
          </p:nvSpPr>
          <p:spPr>
            <a:xfrm rot="5400000">
              <a:off x="4221444" y="-2954397"/>
              <a:ext cx="1174243" cy="7087989"/>
            </a:xfrm>
            <a:prstGeom prst="round2SameRect">
              <a:avLst/>
            </a:prstGeom>
            <a:grpFill/>
            <a:ln>
              <a:solidFill>
                <a:schemeClr val="tx1">
                  <a:lumMod val="50000"/>
                  <a:lumOff val="50000"/>
                </a:schemeClr>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 name="Round Same Side Corner Rectangle 4"/>
            <p:cNvSpPr/>
            <p:nvPr/>
          </p:nvSpPr>
          <p:spPr>
            <a:xfrm>
              <a:off x="1264568" y="117119"/>
              <a:ext cx="7302175" cy="1059598"/>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8272" tIns="35560" rIns="35560" bIns="35560" numCol="1" spcCol="1270" anchor="ctr" anchorCtr="0">
              <a:normAutofit lnSpcReduction="10000"/>
            </a:bodyPr>
            <a:lstStyle/>
            <a:p>
              <a:pPr marL="0" lvl="1" defTabSz="2489200">
                <a:lnSpc>
                  <a:spcPct val="90000"/>
                </a:lnSpc>
                <a:spcBef>
                  <a:spcPct val="0"/>
                </a:spcBef>
                <a:spcAft>
                  <a:spcPct val="15000"/>
                </a:spcAft>
              </a:pPr>
              <a:r>
                <a:rPr lang="en-GB" sz="4400" b="1" dirty="0" smtClean="0">
                  <a:solidFill>
                    <a:prstClr val="black">
                      <a:hueOff val="0"/>
                      <a:satOff val="0"/>
                      <a:lumOff val="0"/>
                      <a:alphaOff val="0"/>
                    </a:prstClr>
                  </a:solidFill>
                </a:rPr>
                <a:t>TASK</a:t>
              </a:r>
              <a:endParaRPr lang="en-GB" sz="4400" dirty="0">
                <a:solidFill>
                  <a:prstClr val="black">
                    <a:hueOff val="0"/>
                    <a:satOff val="0"/>
                    <a:lumOff val="0"/>
                    <a:alphaOff val="0"/>
                  </a:prstClr>
                </a:solidFill>
              </a:endParaRPr>
            </a:p>
          </p:txBody>
        </p:sp>
      </p:grpSp>
      <p:sp>
        <p:nvSpPr>
          <p:cNvPr id="5" name="TextBox 4"/>
          <p:cNvSpPr txBox="1"/>
          <p:nvPr/>
        </p:nvSpPr>
        <p:spPr>
          <a:xfrm>
            <a:off x="1259632" y="980728"/>
            <a:ext cx="5040560" cy="5016758"/>
          </a:xfrm>
          <a:prstGeom prst="rect">
            <a:avLst/>
          </a:prstGeom>
          <a:noFill/>
        </p:spPr>
        <p:txBody>
          <a:bodyPr wrap="square" rtlCol="0">
            <a:spAutoFit/>
          </a:bodyPr>
          <a:lstStyle/>
          <a:p>
            <a:r>
              <a:rPr lang="en-GB" sz="3200" dirty="0" smtClean="0"/>
              <a:t>Now you have watched the video, answer the following questions:</a:t>
            </a:r>
          </a:p>
          <a:p>
            <a:pPr marL="342900" indent="-342900">
              <a:buFont typeface="+mj-lt"/>
              <a:buAutoNum type="arabicPeriod"/>
            </a:pPr>
            <a:r>
              <a:rPr lang="en-GB" sz="3200" dirty="0" smtClean="0"/>
              <a:t>Why was </a:t>
            </a:r>
            <a:r>
              <a:rPr lang="en-GB" sz="3200" b="1" dirty="0" smtClean="0"/>
              <a:t>conscription </a:t>
            </a:r>
            <a:r>
              <a:rPr lang="en-GB" sz="3200" dirty="0" smtClean="0"/>
              <a:t>introduced in 1916?</a:t>
            </a:r>
          </a:p>
          <a:p>
            <a:pPr marL="342900" indent="-342900">
              <a:buFont typeface="+mj-lt"/>
              <a:buAutoNum type="arabicPeriod"/>
            </a:pPr>
            <a:r>
              <a:rPr lang="en-GB" sz="3200" dirty="0" smtClean="0"/>
              <a:t>Why did some people not fight?</a:t>
            </a:r>
          </a:p>
          <a:p>
            <a:pPr marL="342900" indent="-342900">
              <a:buFont typeface="+mj-lt"/>
              <a:buAutoNum type="arabicPeriod"/>
            </a:pPr>
            <a:r>
              <a:rPr lang="en-GB" sz="3200" dirty="0" smtClean="0"/>
              <a:t>How did the government react?</a:t>
            </a:r>
          </a:p>
          <a:p>
            <a:pPr marL="342900" indent="-342900">
              <a:buFont typeface="+mj-lt"/>
              <a:buAutoNum type="arabicPeriod"/>
            </a:pPr>
            <a:endParaRPr lang="en-GB" sz="3200" dirty="0"/>
          </a:p>
        </p:txBody>
      </p:sp>
      <p:sp>
        <p:nvSpPr>
          <p:cNvPr id="6" name="TextBox 5"/>
          <p:cNvSpPr txBox="1"/>
          <p:nvPr/>
        </p:nvSpPr>
        <p:spPr>
          <a:xfrm>
            <a:off x="6552728" y="1772816"/>
            <a:ext cx="2483768" cy="378565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2400" b="1" i="1" dirty="0" smtClean="0"/>
              <a:t>Can I help?</a:t>
            </a:r>
          </a:p>
          <a:p>
            <a:r>
              <a:rPr lang="en-GB" sz="2400" dirty="0" smtClean="0"/>
              <a:t>20,000 died at the Battle of the Somme</a:t>
            </a:r>
          </a:p>
          <a:p>
            <a:r>
              <a:rPr lang="en-GB" sz="2400" dirty="0" smtClean="0"/>
              <a:t>Military Service Act</a:t>
            </a:r>
          </a:p>
          <a:p>
            <a:r>
              <a:rPr lang="en-GB" sz="2400" dirty="0" smtClean="0"/>
              <a:t>Conscience</a:t>
            </a:r>
          </a:p>
          <a:p>
            <a:r>
              <a:rPr lang="en-GB" sz="2400" dirty="0" smtClean="0"/>
              <a:t>Moral</a:t>
            </a:r>
          </a:p>
          <a:p>
            <a:r>
              <a:rPr lang="en-GB" sz="2400" dirty="0" smtClean="0"/>
              <a:t>6,000</a:t>
            </a:r>
          </a:p>
          <a:p>
            <a:r>
              <a:rPr lang="en-GB" sz="2400" dirty="0" smtClean="0"/>
              <a:t>Dartmoor Prison</a:t>
            </a:r>
            <a:endParaRPr lang="en-GB" sz="2400" dirty="0"/>
          </a:p>
        </p:txBody>
      </p:sp>
      <p:pic>
        <p:nvPicPr>
          <p:cNvPr id="7" name="Picture 6"/>
          <p:cNvPicPr>
            <a:picLocks noChangeAspect="1"/>
          </p:cNvPicPr>
          <p:nvPr/>
        </p:nvPicPr>
        <p:blipFill>
          <a:blip r:embed="rId6" cstate="print"/>
          <a:srcRect/>
          <a:stretch>
            <a:fillRect/>
          </a:stretch>
        </p:blipFill>
        <p:spPr bwMode="auto">
          <a:xfrm>
            <a:off x="-177115" y="5190250"/>
            <a:ext cx="993188" cy="1667750"/>
          </a:xfrm>
          <a:prstGeom prst="rect">
            <a:avLst/>
          </a:prstGeom>
          <a:noFill/>
          <a:ln w="9525">
            <a:noFill/>
            <a:miter lim="800000"/>
            <a:headEnd/>
            <a:tailEnd/>
          </a:ln>
        </p:spPr>
      </p:pic>
    </p:spTree>
    <p:controls>
      <mc:AlternateContent xmlns:mc="http://schemas.openxmlformats.org/markup-compatibility/2006">
        <mc:Choice xmlns:v="urn:schemas-microsoft-com:vml" Requires="v">
          <p:control spid="4099" name="ShockwaveFlash1" r:id="rId2" imgW="2376321" imgH="1511320"/>
        </mc:Choice>
        <mc:Fallback>
          <p:control name="ShockwaveFlash1" r:id="rId2" imgW="2376321" imgH="1511320">
            <p:pic>
              <p:nvPicPr>
                <p:cNvPr id="0" name="ShockwaveFlash1"/>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6983413" y="0"/>
                  <a:ext cx="2160587" cy="11525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96600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10000" fill="hold" nodeType="withEffect">
                                  <p:stCondLst>
                                    <p:cond delay="4000"/>
                                  </p:stCondLst>
                                  <p:childTnLst>
                                    <p:animRot by="120000">
                                      <p:cBhvr>
                                        <p:cTn id="6" dur="100" fill="hold">
                                          <p:stCondLst>
                                            <p:cond delay="0"/>
                                          </p:stCondLst>
                                        </p:cTn>
                                        <p:tgtEl>
                                          <p:spTgt spid="7"/>
                                        </p:tgtEl>
                                        <p:attrNameLst>
                                          <p:attrName>r</p:attrName>
                                        </p:attrNameLst>
                                      </p:cBhvr>
                                    </p:animRot>
                                    <p:animRot by="-240000">
                                      <p:cBhvr>
                                        <p:cTn id="7" dur="200" fill="hold">
                                          <p:stCondLst>
                                            <p:cond delay="200"/>
                                          </p:stCondLst>
                                        </p:cTn>
                                        <p:tgtEl>
                                          <p:spTgt spid="7"/>
                                        </p:tgtEl>
                                        <p:attrNameLst>
                                          <p:attrName>r</p:attrName>
                                        </p:attrNameLst>
                                      </p:cBhvr>
                                    </p:animRot>
                                    <p:animRot by="240000">
                                      <p:cBhvr>
                                        <p:cTn id="8" dur="200" fill="hold">
                                          <p:stCondLst>
                                            <p:cond delay="400"/>
                                          </p:stCondLst>
                                        </p:cTn>
                                        <p:tgtEl>
                                          <p:spTgt spid="7"/>
                                        </p:tgtEl>
                                        <p:attrNameLst>
                                          <p:attrName>r</p:attrName>
                                        </p:attrNameLst>
                                      </p:cBhvr>
                                    </p:animRot>
                                    <p:animRot by="-240000">
                                      <p:cBhvr>
                                        <p:cTn id="9" dur="200" fill="hold">
                                          <p:stCondLst>
                                            <p:cond delay="600"/>
                                          </p:stCondLst>
                                        </p:cTn>
                                        <p:tgtEl>
                                          <p:spTgt spid="7"/>
                                        </p:tgtEl>
                                        <p:attrNameLst>
                                          <p:attrName>r</p:attrName>
                                        </p:attrNameLst>
                                      </p:cBhvr>
                                    </p:animRot>
                                    <p:animRot by="120000">
                                      <p:cBhvr>
                                        <p:cTn id="10" dur="200" fill="hold">
                                          <p:stCondLst>
                                            <p:cond delay="800"/>
                                          </p:stCondLst>
                                        </p:cTn>
                                        <p:tgtEl>
                                          <p:spTgt spid="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bg/>
                                          </p:spTgt>
                                        </p:tgtEl>
                                        <p:attrNameLst>
                                          <p:attrName>style.visibility</p:attrName>
                                        </p:attrNameLst>
                                      </p:cBhvr>
                                      <p:to>
                                        <p:strVal val="visible"/>
                                      </p:to>
                                    </p:set>
                                    <p:animEffect transition="in" filter="fade">
                                      <p:cBhvr>
                                        <p:cTn id="15" dur="500"/>
                                        <p:tgtEl>
                                          <p:spTgt spid="6">
                                            <p:bg/>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500"/>
                                        <p:tgtEl>
                                          <p:spTgt spid="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fade">
                                      <p:cBhvr>
                                        <p:cTn id="25" dur="500"/>
                                        <p:tgtEl>
                                          <p:spTgt spid="6">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fade">
                                      <p:cBhvr>
                                        <p:cTn id="30" dur="500"/>
                                        <p:tgtEl>
                                          <p:spTgt spid="6">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Effect transition="in" filter="fade">
                                      <p:cBhvr>
                                        <p:cTn id="35" dur="500"/>
                                        <p:tgtEl>
                                          <p:spTgt spid="6">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xEl>
                                              <p:pRg st="4" end="4"/>
                                            </p:txEl>
                                          </p:spTgt>
                                        </p:tgtEl>
                                        <p:attrNameLst>
                                          <p:attrName>style.visibility</p:attrName>
                                        </p:attrNameLst>
                                      </p:cBhvr>
                                      <p:to>
                                        <p:strVal val="visible"/>
                                      </p:to>
                                    </p:set>
                                    <p:animEffect transition="in" filter="fade">
                                      <p:cBhvr>
                                        <p:cTn id="40" dur="500"/>
                                        <p:tgtEl>
                                          <p:spTgt spid="6">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
                                            <p:txEl>
                                              <p:pRg st="5" end="5"/>
                                            </p:txEl>
                                          </p:spTgt>
                                        </p:tgtEl>
                                        <p:attrNameLst>
                                          <p:attrName>style.visibility</p:attrName>
                                        </p:attrNameLst>
                                      </p:cBhvr>
                                      <p:to>
                                        <p:strVal val="visible"/>
                                      </p:to>
                                    </p:set>
                                    <p:animEffect transition="in" filter="fade">
                                      <p:cBhvr>
                                        <p:cTn id="45" dur="500"/>
                                        <p:tgtEl>
                                          <p:spTgt spid="6">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
                                            <p:txEl>
                                              <p:pRg st="6" end="6"/>
                                            </p:txEl>
                                          </p:spTgt>
                                        </p:tgtEl>
                                        <p:attrNameLst>
                                          <p:attrName>style.visibility</p:attrName>
                                        </p:attrNameLst>
                                      </p:cBhvr>
                                      <p:to>
                                        <p:strVal val="visible"/>
                                      </p:to>
                                    </p:set>
                                    <p:animEffect transition="in" filter="fade">
                                      <p:cBhvr>
                                        <p:cTn id="50"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9" descr="Description: http://img.dailymail.co.uk/i/pix/2007/07_01/ypres0407_468x27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17761"/>
            <a:ext cx="7524328" cy="626356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rot="10800000" flipV="1">
            <a:off x="7668344" y="184572"/>
            <a:ext cx="136815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GB" altLang="en-US" sz="1600" b="0" i="0" u="none" strike="noStrike" cap="none" normalizeH="0" baseline="0" dirty="0" smtClean="0">
                <a:ln>
                  <a:noFill/>
                </a:ln>
                <a:solidFill>
                  <a:schemeClr val="tx1"/>
                </a:solidFill>
                <a:effectLst/>
                <a:latin typeface="+mj-lt"/>
                <a:ea typeface="Times New Roman" pitchFamily="18" charset="0"/>
                <a:cs typeface="Arial" pitchFamily="34" charset="0"/>
              </a:rPr>
              <a:t>A photograph of conscientious objectors working as stretcher bearers in the First World War in 1917</a:t>
            </a:r>
            <a:endParaRPr kumimoji="0" lang="en-GB" altLang="en-US" sz="2000" b="0"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2022072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0480" y="3096344"/>
            <a:ext cx="4572000" cy="3429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 name="Group 3"/>
          <p:cNvGrpSpPr/>
          <p:nvPr/>
        </p:nvGrpSpPr>
        <p:grpSpPr>
          <a:xfrm>
            <a:off x="-180524" y="188640"/>
            <a:ext cx="1872204" cy="720080"/>
            <a:chOff x="1264568" y="2476"/>
            <a:chExt cx="7302175" cy="1174243"/>
          </a:xfrm>
          <a:solidFill>
            <a:schemeClr val="bg1"/>
          </a:solidFill>
        </p:grpSpPr>
        <p:sp>
          <p:nvSpPr>
            <p:cNvPr id="5" name="Round Same Side Corner Rectangle 4"/>
            <p:cNvSpPr/>
            <p:nvPr/>
          </p:nvSpPr>
          <p:spPr>
            <a:xfrm rot="5400000">
              <a:off x="4221444" y="-2954397"/>
              <a:ext cx="1174243" cy="7087989"/>
            </a:xfrm>
            <a:prstGeom prst="round2SameRect">
              <a:avLst/>
            </a:prstGeom>
            <a:grpFill/>
            <a:ln>
              <a:solidFill>
                <a:schemeClr val="tx1">
                  <a:lumMod val="50000"/>
                  <a:lumOff val="50000"/>
                </a:schemeClr>
              </a:solidFill>
            </a:ln>
          </p:spPr>
          <p:style>
            <a:lnRef idx="2">
              <a:schemeClr val="accent5">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Round Same Side Corner Rectangle 4"/>
            <p:cNvSpPr/>
            <p:nvPr/>
          </p:nvSpPr>
          <p:spPr>
            <a:xfrm>
              <a:off x="1264568" y="117119"/>
              <a:ext cx="7302175" cy="1059598"/>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8272" tIns="35560" rIns="35560" bIns="35560" numCol="1" spcCol="1270" anchor="ctr" anchorCtr="0">
              <a:normAutofit lnSpcReduction="10000"/>
            </a:bodyPr>
            <a:lstStyle/>
            <a:p>
              <a:pPr marL="0" lvl="1" defTabSz="2489200">
                <a:lnSpc>
                  <a:spcPct val="90000"/>
                </a:lnSpc>
                <a:spcBef>
                  <a:spcPct val="0"/>
                </a:spcBef>
                <a:spcAft>
                  <a:spcPct val="15000"/>
                </a:spcAft>
              </a:pPr>
              <a:r>
                <a:rPr lang="en-GB" sz="4400" b="1" dirty="0" smtClean="0">
                  <a:solidFill>
                    <a:prstClr val="black">
                      <a:hueOff val="0"/>
                      <a:satOff val="0"/>
                      <a:lumOff val="0"/>
                      <a:alphaOff val="0"/>
                    </a:prstClr>
                  </a:solidFill>
                </a:rPr>
                <a:t>TASK</a:t>
              </a:r>
              <a:endParaRPr lang="en-GB" sz="4400" dirty="0">
                <a:solidFill>
                  <a:prstClr val="black">
                    <a:hueOff val="0"/>
                    <a:satOff val="0"/>
                    <a:lumOff val="0"/>
                    <a:alphaOff val="0"/>
                  </a:prstClr>
                </a:solidFill>
              </a:endParaRPr>
            </a:p>
          </p:txBody>
        </p:sp>
      </p:grpSp>
      <p:sp>
        <p:nvSpPr>
          <p:cNvPr id="7" name="TextBox 6"/>
          <p:cNvSpPr txBox="1"/>
          <p:nvPr/>
        </p:nvSpPr>
        <p:spPr>
          <a:xfrm>
            <a:off x="319479" y="1139260"/>
            <a:ext cx="7924929" cy="1569660"/>
          </a:xfrm>
          <a:prstGeom prst="rect">
            <a:avLst/>
          </a:prstGeom>
          <a:noFill/>
        </p:spPr>
        <p:txBody>
          <a:bodyPr wrap="square" rtlCol="0">
            <a:spAutoFit/>
          </a:bodyPr>
          <a:lstStyle/>
          <a:p>
            <a:pPr lvl="0" fontAlgn="base">
              <a:spcBef>
                <a:spcPct val="0"/>
              </a:spcBef>
              <a:spcAft>
                <a:spcPct val="0"/>
              </a:spcAft>
            </a:pPr>
            <a:r>
              <a:rPr lang="en-GB" sz="3200" dirty="0" smtClean="0"/>
              <a:t>I want you to </a:t>
            </a:r>
            <a:r>
              <a:rPr lang="en-GB" sz="3200" b="1" dirty="0" smtClean="0"/>
              <a:t>compare</a:t>
            </a:r>
            <a:r>
              <a:rPr lang="en-GB" sz="3200" dirty="0" smtClean="0"/>
              <a:t> these two sources.</a:t>
            </a:r>
          </a:p>
          <a:p>
            <a:pPr lvl="0" fontAlgn="base">
              <a:spcBef>
                <a:spcPct val="0"/>
              </a:spcBef>
              <a:spcAft>
                <a:spcPct val="0"/>
              </a:spcAft>
            </a:pPr>
            <a:r>
              <a:rPr lang="en-GB" sz="3200" i="1" u="sng" dirty="0" smtClean="0">
                <a:solidFill>
                  <a:srgbClr val="FF0000"/>
                </a:solidFill>
              </a:rPr>
              <a:t>What do we learn from Source A &amp; B about attitudes towards Conscientious objectors?</a:t>
            </a:r>
          </a:p>
        </p:txBody>
      </p:sp>
      <p:pic>
        <p:nvPicPr>
          <p:cNvPr id="8" name="Picture 7"/>
          <p:cNvPicPr>
            <a:picLocks noChangeAspect="1"/>
          </p:cNvPicPr>
          <p:nvPr/>
        </p:nvPicPr>
        <p:blipFill>
          <a:blip r:embed="rId5" cstate="print"/>
          <a:srcRect/>
          <a:stretch>
            <a:fillRect/>
          </a:stretch>
        </p:blipFill>
        <p:spPr bwMode="auto">
          <a:xfrm>
            <a:off x="-177115" y="5190250"/>
            <a:ext cx="993188" cy="1667750"/>
          </a:xfrm>
          <a:prstGeom prst="rect">
            <a:avLst/>
          </a:prstGeom>
          <a:noFill/>
          <a:ln w="9525">
            <a:noFill/>
            <a:miter lim="800000"/>
            <a:headEnd/>
            <a:tailEnd/>
          </a:ln>
        </p:spPr>
      </p:pic>
      <p:sp>
        <p:nvSpPr>
          <p:cNvPr id="2" name="Rectangle 1"/>
          <p:cNvSpPr/>
          <p:nvPr/>
        </p:nvSpPr>
        <p:spPr>
          <a:xfrm>
            <a:off x="539552" y="2769769"/>
            <a:ext cx="3672408" cy="2554545"/>
          </a:xfrm>
          <a:prstGeom prst="rect">
            <a:avLst/>
          </a:prstGeom>
        </p:spPr>
        <p:txBody>
          <a:bodyPr wrap="square">
            <a:spAutoFit/>
          </a:bodyPr>
          <a:lstStyle/>
          <a:p>
            <a:pPr lvl="0" fontAlgn="base">
              <a:spcBef>
                <a:spcPct val="0"/>
              </a:spcBef>
              <a:spcAft>
                <a:spcPct val="0"/>
              </a:spcAft>
            </a:pPr>
            <a:r>
              <a:rPr lang="en-GB" sz="3200" dirty="0" smtClean="0"/>
              <a:t>You will need to look at their content and their </a:t>
            </a:r>
            <a:r>
              <a:rPr lang="en-GB" sz="3200" b="1" dirty="0" smtClean="0"/>
              <a:t>provenance. </a:t>
            </a:r>
            <a:r>
              <a:rPr lang="en-GB" sz="3200" dirty="0" smtClean="0"/>
              <a:t>I have given you some guidance below:</a:t>
            </a:r>
          </a:p>
        </p:txBody>
      </p:sp>
    </p:spTree>
    <p:controls>
      <mc:AlternateContent xmlns:mc="http://schemas.openxmlformats.org/markup-compatibility/2006">
        <mc:Choice xmlns:v="urn:schemas-microsoft-com:vml" Requires="v">
          <p:control spid="7173" name="ShockwaveFlash1" r:id="rId2" imgW="2376321" imgH="1511320"/>
        </mc:Choice>
        <mc:Fallback>
          <p:control name="ShockwaveFlash1" r:id="rId2" imgW="2376321" imgH="1511320">
            <p:pic>
              <p:nvPicPr>
                <p:cNvPr id="0" name="ShockwaveFlash1"/>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6983413" y="0"/>
                  <a:ext cx="2160587" cy="11525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222543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10000" fill="hold" nodeType="withEffect">
                                  <p:stCondLst>
                                    <p:cond delay="4000"/>
                                  </p:stCondLst>
                                  <p:childTnLst>
                                    <p:animRot by="120000">
                                      <p:cBhvr>
                                        <p:cTn id="6" dur="100" fill="hold">
                                          <p:stCondLst>
                                            <p:cond delay="0"/>
                                          </p:stCondLst>
                                        </p:cTn>
                                        <p:tgtEl>
                                          <p:spTgt spid="8"/>
                                        </p:tgtEl>
                                        <p:attrNameLst>
                                          <p:attrName>r</p:attrName>
                                        </p:attrNameLst>
                                      </p:cBhvr>
                                    </p:animRot>
                                    <p:animRot by="-240000">
                                      <p:cBhvr>
                                        <p:cTn id="7" dur="200" fill="hold">
                                          <p:stCondLst>
                                            <p:cond delay="200"/>
                                          </p:stCondLst>
                                        </p:cTn>
                                        <p:tgtEl>
                                          <p:spTgt spid="8"/>
                                        </p:tgtEl>
                                        <p:attrNameLst>
                                          <p:attrName>r</p:attrName>
                                        </p:attrNameLst>
                                      </p:cBhvr>
                                    </p:animRot>
                                    <p:animRot by="240000">
                                      <p:cBhvr>
                                        <p:cTn id="8" dur="200" fill="hold">
                                          <p:stCondLst>
                                            <p:cond delay="400"/>
                                          </p:stCondLst>
                                        </p:cTn>
                                        <p:tgtEl>
                                          <p:spTgt spid="8"/>
                                        </p:tgtEl>
                                        <p:attrNameLst>
                                          <p:attrName>r</p:attrName>
                                        </p:attrNameLst>
                                      </p:cBhvr>
                                    </p:animRot>
                                    <p:animRot by="-240000">
                                      <p:cBhvr>
                                        <p:cTn id="9" dur="200" fill="hold">
                                          <p:stCondLst>
                                            <p:cond delay="600"/>
                                          </p:stCondLst>
                                        </p:cTn>
                                        <p:tgtEl>
                                          <p:spTgt spid="8"/>
                                        </p:tgtEl>
                                        <p:attrNameLst>
                                          <p:attrName>r</p:attrName>
                                        </p:attrNameLst>
                                      </p:cBhvr>
                                    </p:animRot>
                                    <p:animRot by="120000">
                                      <p:cBhvr>
                                        <p:cTn id="10" dur="200" fill="hold">
                                          <p:stCondLst>
                                            <p:cond delay="800"/>
                                          </p:stCondLst>
                                        </p:cTn>
                                        <p:tgtEl>
                                          <p:spTgt spid="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731</Words>
  <Application>Microsoft Office PowerPoint</Application>
  <PresentationFormat>On-screen Show (4:3)</PresentationFormat>
  <Paragraphs>89</Paragraphs>
  <Slides>12</Slides>
  <Notes>7</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Harris Federation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Matthews (HAPU)</dc:creator>
  <cp:lastModifiedBy>Katie Matthews (HAPU)</cp:lastModifiedBy>
  <cp:revision>11</cp:revision>
  <cp:lastPrinted>2014-05-13T08:55:26Z</cp:lastPrinted>
  <dcterms:created xsi:type="dcterms:W3CDTF">2014-05-12T16:40:18Z</dcterms:created>
  <dcterms:modified xsi:type="dcterms:W3CDTF">2014-05-13T08:56:05Z</dcterms:modified>
</cp:coreProperties>
</file>